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0" r:id="rId5"/>
    <p:sldId id="263" r:id="rId6"/>
    <p:sldId id="261" r:id="rId7"/>
    <p:sldId id="262" r:id="rId8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5185"/>
    <a:srgbClr val="0E1A65"/>
    <a:srgbClr val="3FC1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84" autoAdjust="0"/>
    <p:restoredTop sz="94689"/>
  </p:normalViewPr>
  <p:slideViewPr>
    <p:cSldViewPr snapToGrid="0" snapToObjects="1">
      <p:cViewPr>
        <p:scale>
          <a:sx n="80" d="100"/>
          <a:sy n="80" d="100"/>
        </p:scale>
        <p:origin x="3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8DB43F-564B-4F6E-A982-C30A93A630A7}" type="datetimeFigureOut">
              <a:rPr lang="es-ES" smtClean="0"/>
              <a:t>02/05/2022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24B2AC-582F-4B59-A127-740C7603EA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5687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4B2AC-582F-4B59-A127-740C7603EA89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2577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4901735-4F16-E482-EF6F-A5FF1448B0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75772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FDCFAA43-DE79-3883-0EEB-C30EE49664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32326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AR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52355E60-27FD-BB64-E657-2839F5CD7F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38513" y="0"/>
            <a:ext cx="5248275" cy="1875772"/>
          </a:xfrm>
          <a:prstGeom prst="rect">
            <a:avLst/>
          </a:prstGeom>
        </p:spPr>
      </p:pic>
      <p:sp>
        <p:nvSpPr>
          <p:cNvPr id="9" name="Marcador de fecha 3">
            <a:extLst>
              <a:ext uri="{FF2B5EF4-FFF2-40B4-BE49-F238E27FC236}">
                <a16:creationId xmlns:a16="http://schemas.microsoft.com/office/drawing/2014/main" xmlns="" id="{DE0D6C60-1D05-D9AB-9D52-E69A6CB5FD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76787" y="6492875"/>
            <a:ext cx="2638425" cy="365125"/>
          </a:xfrm>
          <a:prstGeom prst="rect">
            <a:avLst/>
          </a:prstGeom>
          <a:solidFill>
            <a:srgbClr val="FC5185"/>
          </a:solidFill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s-AR" sz="1400" dirty="0"/>
              <a:t>Trabajo libre candidato a premio</a:t>
            </a:r>
          </a:p>
        </p:txBody>
      </p:sp>
    </p:spTree>
    <p:extLst>
      <p:ext uri="{BB962C8B-B14F-4D97-AF65-F5344CB8AC3E}">
        <p14:creationId xmlns:p14="http://schemas.microsoft.com/office/powerpoint/2010/main" val="1128185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A718FE1-7C12-BC45-2478-94C10AA79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4BE3D35-5809-2693-15CE-3DF193FD63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AED78D7A-B66D-E1B3-C406-9906EDE452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4038" y="6001803"/>
            <a:ext cx="2747962" cy="98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393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49C212D-00ED-F482-005C-0A82B6E31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5F867983-E305-BAD7-557E-3959CE2E0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2FE4D-37CC-6D46-A67F-3D9B83665B14}" type="datetimeFigureOut">
              <a:rPr lang="es-AR" smtClean="0"/>
              <a:t>2/5/2022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6D9FEA0C-F53C-6260-0D6D-B9CDAB653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CE5D8B68-4224-3360-86DC-0B10F9275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4D8B1-1692-564E-AC6A-6DA7EC50342E}" type="slidenum">
              <a:rPr lang="es-AR" smtClean="0"/>
              <a:t>‹Nº›</a:t>
            </a:fld>
            <a:endParaRPr lang="es-AR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93271FA2-8C62-9A7F-452D-005DD8704D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4038" y="6001803"/>
            <a:ext cx="2747962" cy="98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994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4133B01F-97AB-3465-D350-1AA74C76FD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4038" y="6001803"/>
            <a:ext cx="2747962" cy="98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001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99D05234-1094-50F0-A7CC-7761F6E56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 dirty="0"/>
              <a:t>Haz clic para modificar el estilo de título del patrón</a:t>
            </a:r>
            <a:endParaRPr lang="es-AR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C25EAB55-D258-3C83-E705-4743369888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  <a:endParaRPr lang="es-AR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C315DC2-8430-BB9E-CA1B-D1172FAF81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AR" dirty="0"/>
              <a:t>SADIP 2022 </a:t>
            </a:r>
          </a:p>
          <a:p>
            <a:r>
              <a:rPr lang="es-AR" dirty="0"/>
              <a:t>Trabajo libre candidato a premio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99CB6C3-9B1E-1650-A526-B81AF978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15A141D-9042-489B-82C1-AAFA8ED58F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4D8B1-1692-564E-AC6A-6DA7EC50342E}" type="slidenum">
              <a:rPr lang="es-AR" smtClean="0"/>
              <a:t>‹Nº›</a:t>
            </a:fld>
            <a:endParaRPr lang="es-AR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xmlns="" id="{9A9304D3-0551-BE68-21E2-2829F90F5808}"/>
              </a:ext>
            </a:extLst>
          </p:cNvPr>
          <p:cNvCxnSpPr>
            <a:cxnSpLocks/>
          </p:cNvCxnSpPr>
          <p:nvPr userDrawn="1"/>
        </p:nvCxnSpPr>
        <p:spPr>
          <a:xfrm>
            <a:off x="365318" y="0"/>
            <a:ext cx="0" cy="6858000"/>
          </a:xfrm>
          <a:prstGeom prst="line">
            <a:avLst/>
          </a:prstGeom>
          <a:ln w="57150">
            <a:solidFill>
              <a:srgbClr val="3FC1C9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xmlns="" id="{BBF0F2D0-A97C-2167-D73B-558F9F6A9DE2}"/>
              </a:ext>
            </a:extLst>
          </p:cNvPr>
          <p:cNvCxnSpPr>
            <a:cxnSpLocks/>
          </p:cNvCxnSpPr>
          <p:nvPr userDrawn="1"/>
        </p:nvCxnSpPr>
        <p:spPr>
          <a:xfrm>
            <a:off x="170289" y="0"/>
            <a:ext cx="0" cy="6858000"/>
          </a:xfrm>
          <a:prstGeom prst="line">
            <a:avLst/>
          </a:prstGeom>
          <a:ln w="57150">
            <a:solidFill>
              <a:srgbClr val="FC5185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xmlns="" id="{4C31C373-4E61-D87A-0E58-30870F9F2AEC}"/>
              </a:ext>
            </a:extLst>
          </p:cNvPr>
          <p:cNvCxnSpPr>
            <a:cxnSpLocks/>
          </p:cNvCxnSpPr>
          <p:nvPr userDrawn="1"/>
        </p:nvCxnSpPr>
        <p:spPr>
          <a:xfrm>
            <a:off x="8364" y="0"/>
            <a:ext cx="0" cy="6858000"/>
          </a:xfrm>
          <a:prstGeom prst="line">
            <a:avLst/>
          </a:prstGeom>
          <a:ln w="57150">
            <a:solidFill>
              <a:srgbClr val="0E1A65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8428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E1A65"/>
          </a:solidFill>
          <a:latin typeface="Franklin Gothic Medium" panose="020B06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C5185"/>
        </a:buClr>
        <a:buSzPct val="150000"/>
        <a:buFont typeface="Wingdings" pitchFamily="2" charset="2"/>
        <a:buChar char="§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C5185"/>
        </a:buClr>
        <a:buSzPct val="150000"/>
        <a:buFont typeface="Wingdings" pitchFamily="2" charset="2"/>
        <a:buChar char="§"/>
        <a:defRPr sz="240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C5185"/>
        </a:buClr>
        <a:buSzPct val="150000"/>
        <a:buFont typeface="Wingdings" pitchFamily="2" charset="2"/>
        <a:buChar char="§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C5185"/>
        </a:buClr>
        <a:buSzPct val="150000"/>
        <a:buFont typeface="Wingdings" pitchFamily="2" charset="2"/>
        <a:buChar char="§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C5185"/>
        </a:buClr>
        <a:buSzPct val="150000"/>
        <a:buFont typeface="Wingdings" pitchFamily="2" charset="2"/>
        <a:buChar char="§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2.png"/><Relationship Id="rId4" Type="http://schemas.openxmlformats.org/officeDocument/2006/relationships/hyperlink" Target="https://www.gub.uy/presidencia/politicas-y-gestion/medidas-del-gobierno-para-atender-emergencia-sanitaria-coronavirus-covid-19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5" Type="http://schemas.openxmlformats.org/officeDocument/2006/relationships/image" Target="../media/image2.png"/><Relationship Id="rId4" Type="http://schemas.openxmlformats.org/officeDocument/2006/relationships/hyperlink" Target="https://www.gub.uy/ministerio-salud-publica/comunicacion/noticias/vacunacion-contra-covid-19-adolescentes#:~:text=En%20el%20marco%20de%20los,considerados%20para%20recomendar%20esta%20decisi%C3%B3n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AD0E8AB-B3A5-AEB3-1206-613FACBFE6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UY" sz="3600" b="1" dirty="0" smtClean="0"/>
              <a:t/>
            </a:r>
            <a:br>
              <a:rPr lang="es-UY" sz="3600" b="1" dirty="0" smtClean="0"/>
            </a:br>
            <a:r>
              <a:rPr lang="es-UY" sz="3600" b="1" dirty="0"/>
              <a:t/>
            </a:r>
            <a:br>
              <a:rPr lang="es-UY" sz="3600" b="1" dirty="0"/>
            </a:br>
            <a:r>
              <a:rPr lang="es-UY" sz="3100" b="1" dirty="0" smtClean="0"/>
              <a:t>Epidemia </a:t>
            </a:r>
            <a:r>
              <a:rPr lang="es-UY" sz="3100" b="1" dirty="0"/>
              <a:t>por </a:t>
            </a:r>
            <a:r>
              <a:rPr lang="es-UY" sz="3100" b="1" dirty="0" smtClean="0"/>
              <a:t>SARS – </a:t>
            </a:r>
            <a:r>
              <a:rPr lang="es-UY" sz="3100" b="1" dirty="0" err="1" smtClean="0"/>
              <a:t>CoV</a:t>
            </a:r>
            <a:r>
              <a:rPr lang="es-UY" sz="3100" b="1" dirty="0" smtClean="0"/>
              <a:t> – 2 en </a:t>
            </a:r>
            <a:r>
              <a:rPr lang="es-UY" sz="3100" b="1" dirty="0"/>
              <a:t>un país de América Latina: enfoque en la situación de menores de 19 años y el impacto de la vacunación poblacional.</a:t>
            </a:r>
            <a:r>
              <a:rPr lang="es-ES" dirty="0"/>
              <a:t/>
            </a:r>
            <a:br>
              <a:rPr lang="es-ES" dirty="0"/>
            </a:br>
            <a:endParaRPr lang="es-A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F6B8C64D-2A23-6ED0-E33C-C637F14084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UY" dirty="0" err="1"/>
              <a:t>Pírez</a:t>
            </a:r>
            <a:r>
              <a:rPr lang="es-UY" dirty="0"/>
              <a:t> MC, Pujadas M, </a:t>
            </a:r>
            <a:r>
              <a:rPr lang="es-UY" u="sng" dirty="0"/>
              <a:t>Delfino M</a:t>
            </a:r>
            <a:r>
              <a:rPr lang="es-UY" dirty="0"/>
              <a:t>, Barrios P, </a:t>
            </a:r>
            <a:r>
              <a:rPr lang="es-UY" dirty="0" err="1"/>
              <a:t>Badía</a:t>
            </a:r>
            <a:r>
              <a:rPr lang="es-UY" dirty="0"/>
              <a:t> F, </a:t>
            </a:r>
            <a:r>
              <a:rPr lang="es-UY" dirty="0" err="1"/>
              <a:t>Peluffo</a:t>
            </a:r>
            <a:r>
              <a:rPr lang="es-UY" dirty="0"/>
              <a:t> G, </a:t>
            </a:r>
            <a:r>
              <a:rPr lang="es-UY" dirty="0" err="1"/>
              <a:t>Bazzino</a:t>
            </a:r>
            <a:r>
              <a:rPr lang="es-UY" dirty="0"/>
              <a:t> F, Sánchez M, </a:t>
            </a:r>
            <a:r>
              <a:rPr lang="es-UY" dirty="0" err="1"/>
              <a:t>Algorta</a:t>
            </a:r>
            <a:r>
              <a:rPr lang="es-UY" dirty="0"/>
              <a:t> G y Montano A</a:t>
            </a:r>
            <a:r>
              <a:rPr lang="es-UY" dirty="0" smtClean="0"/>
              <a:t>.</a:t>
            </a:r>
          </a:p>
          <a:p>
            <a:endParaRPr lang="es-UY" sz="1600" i="1" dirty="0" smtClean="0"/>
          </a:p>
          <a:p>
            <a:r>
              <a:rPr lang="es-UY" sz="1600" i="1" dirty="0" smtClean="0"/>
              <a:t>Facultad de Medicina de la Universidad de la República (</a:t>
            </a:r>
            <a:r>
              <a:rPr lang="es-UY" sz="1600" i="1" dirty="0" err="1" smtClean="0"/>
              <a:t>UdelaR</a:t>
            </a:r>
            <a:r>
              <a:rPr lang="es-UY" sz="1600" i="1" dirty="0" smtClean="0"/>
              <a:t>)</a:t>
            </a:r>
          </a:p>
          <a:p>
            <a:r>
              <a:rPr lang="es-UY" sz="1600" i="1" dirty="0" smtClean="0"/>
              <a:t>Diplomatura de </a:t>
            </a:r>
            <a:r>
              <a:rPr lang="es-UY" sz="1600" i="1" dirty="0" err="1" smtClean="0"/>
              <a:t>Infectología</a:t>
            </a:r>
            <a:r>
              <a:rPr lang="es-UY" sz="1600" i="1" dirty="0" smtClean="0"/>
              <a:t> Pediátrica de la Escuela de Postgrados, </a:t>
            </a:r>
            <a:r>
              <a:rPr lang="es-UY" sz="1600" i="1" dirty="0" err="1" smtClean="0"/>
              <a:t>UdelaR</a:t>
            </a:r>
            <a:endParaRPr lang="es-UY" sz="1600" i="1" dirty="0" smtClean="0"/>
          </a:p>
          <a:p>
            <a:r>
              <a:rPr lang="es-UY" sz="1600" i="1" dirty="0" smtClean="0"/>
              <a:t>Montevideo, Uruguay</a:t>
            </a:r>
            <a:endParaRPr lang="es-AR" sz="1600" i="1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266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471"/>
    </mc:Choice>
    <mc:Fallback>
      <p:transition spd="slow" advTm="214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3977D1B-41B9-2956-D5A4-01E1D73BE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 smtClean="0"/>
              <a:t>Introducción y objetivo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ADE8202-A99B-B738-80DD-0F0DA5405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UY" b="1" dirty="0" smtClean="0"/>
              <a:t>Introducción:</a:t>
            </a:r>
            <a:r>
              <a:rPr lang="es-UY" dirty="0" smtClean="0"/>
              <a:t> la </a:t>
            </a:r>
            <a:r>
              <a:rPr lang="es-UY" dirty="0"/>
              <a:t>epidemia de COVID19 en el país empezó con baja incidencia con brotes esporádicos, luego transmisión comunitaria (TC) con aumento exponencial de casos y TC intensa (nivel 4) seguido de descenso sostenido de </a:t>
            </a:r>
            <a:r>
              <a:rPr lang="es-UY" dirty="0" smtClean="0"/>
              <a:t>casos.</a:t>
            </a:r>
          </a:p>
          <a:p>
            <a:pPr algn="just"/>
            <a:r>
              <a:rPr lang="es-UY" dirty="0" smtClean="0"/>
              <a:t>Medidas </a:t>
            </a:r>
            <a:r>
              <a:rPr lang="es-UY" dirty="0"/>
              <a:t>de control: restricción voluntaria de movilidad, medidas no farmacológicas y desde el 1/3/2021 vacunación poblacional (VP). </a:t>
            </a:r>
            <a:endParaRPr lang="es-UY" dirty="0" smtClean="0"/>
          </a:p>
          <a:p>
            <a:pPr algn="just"/>
            <a:r>
              <a:rPr lang="es-UY" b="1" dirty="0"/>
              <a:t>Objetivo</a:t>
            </a:r>
            <a:r>
              <a:rPr lang="es-UY" dirty="0"/>
              <a:t>: describir la evolución de la epidemia por </a:t>
            </a:r>
            <a:r>
              <a:rPr lang="es-UY" dirty="0" smtClean="0"/>
              <a:t>SARS – </a:t>
            </a:r>
            <a:r>
              <a:rPr lang="es-UY" dirty="0" err="1" smtClean="0"/>
              <a:t>CoV</a:t>
            </a:r>
            <a:r>
              <a:rPr lang="es-UY" dirty="0" smtClean="0"/>
              <a:t> – 2 en </a:t>
            </a:r>
            <a:r>
              <a:rPr lang="es-UY" dirty="0"/>
              <a:t>población general y en ≤ 19 años y analizar el impacto de la vacunación.</a:t>
            </a:r>
            <a:endParaRPr lang="es-ES" dirty="0"/>
          </a:p>
          <a:p>
            <a:pPr algn="just"/>
            <a:endParaRPr lang="es-AR" dirty="0"/>
          </a:p>
        </p:txBody>
      </p:sp>
      <p:sp>
        <p:nvSpPr>
          <p:cNvPr id="4" name="Rectángulo 3"/>
          <p:cNvSpPr/>
          <p:nvPr/>
        </p:nvSpPr>
        <p:spPr>
          <a:xfrm>
            <a:off x="567891" y="5956674"/>
            <a:ext cx="10058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1400" dirty="0">
                <a:latin typeface="Helvetica" panose="020B0604020202020204" pitchFamily="34" charset="0"/>
                <a:cs typeface="Helvetica" panose="020B0604020202020204" pitchFamily="34" charset="0"/>
                <a:hlinkClick r:id="rId4"/>
              </a:rPr>
              <a:t>https://</a:t>
            </a:r>
            <a:r>
              <a:rPr lang="es-ES" sz="1400" dirty="0" smtClean="0">
                <a:latin typeface="Helvetica" panose="020B0604020202020204" pitchFamily="34" charset="0"/>
                <a:cs typeface="Helvetica" panose="020B0604020202020204" pitchFamily="34" charset="0"/>
                <a:hlinkClick r:id="rId4"/>
              </a:rPr>
              <a:t>www.gub.uy/presidencia/politicas-y-gestion/medidas-del-gobierno-para-atender-emergencia-sanitaria-coronavirus-covid-19</a:t>
            </a:r>
            <a:r>
              <a:rPr lang="es-ES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es-E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188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519"/>
    </mc:Choice>
    <mc:Fallback>
      <p:transition spd="slow" advTm="465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Metodología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es-UY" dirty="0"/>
              <a:t>Trabajo descriptivo retrospectivo (</a:t>
            </a:r>
            <a:r>
              <a:rPr lang="es-UY" dirty="0" smtClean="0"/>
              <a:t>13/3/2020 – 31/12/21</a:t>
            </a:r>
            <a:r>
              <a:rPr lang="es-UY" dirty="0"/>
              <a:t>) con casos confirmados por detección de ácidos nucleicos y </a:t>
            </a:r>
            <a:r>
              <a:rPr lang="es-UY" dirty="0" smtClean="0"/>
              <a:t>antígenos. </a:t>
            </a:r>
          </a:p>
          <a:p>
            <a:pPr algn="just"/>
            <a:endParaRPr lang="es-UY" dirty="0" smtClean="0"/>
          </a:p>
          <a:p>
            <a:pPr algn="just"/>
            <a:r>
              <a:rPr lang="es-UY" dirty="0" smtClean="0"/>
              <a:t>Se establecieron 5 </a:t>
            </a:r>
            <a:r>
              <a:rPr lang="es-UY" dirty="0"/>
              <a:t>períodos según el </a:t>
            </a:r>
            <a:r>
              <a:rPr lang="es-UY" dirty="0" smtClean="0"/>
              <a:t>P14</a:t>
            </a:r>
            <a:r>
              <a:rPr lang="es-UY" baseline="30000" dirty="0" smtClean="0"/>
              <a:t>(</a:t>
            </a:r>
            <a:r>
              <a:rPr lang="es-ES" baseline="30000" dirty="0" smtClean="0"/>
              <a:t>*)</a:t>
            </a:r>
            <a:r>
              <a:rPr lang="es-UY" dirty="0" smtClean="0"/>
              <a:t>: 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s-UY" dirty="0" smtClean="0"/>
              <a:t>A = marzo – octubre,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s-UY" dirty="0" smtClean="0"/>
              <a:t>B = noviembre – diciembre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s-UY" dirty="0" smtClean="0"/>
              <a:t>C = enero – febrero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s-UY" dirty="0" smtClean="0"/>
              <a:t>D = marzo – mayo 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s-UY" dirty="0" smtClean="0"/>
              <a:t>E = junio – diciembre, excluyendo semana epidemiológica 22 (SE 22), </a:t>
            </a:r>
            <a:r>
              <a:rPr lang="es-UY" dirty="0"/>
              <a:t>que marca inflexión al descenso de </a:t>
            </a:r>
            <a:r>
              <a:rPr lang="es-UY" dirty="0" smtClean="0"/>
              <a:t>incidencia. </a:t>
            </a:r>
          </a:p>
          <a:p>
            <a:pPr algn="just"/>
            <a:endParaRPr lang="es-UY" dirty="0" smtClean="0"/>
          </a:p>
          <a:p>
            <a:pPr algn="just"/>
            <a:r>
              <a:rPr lang="es-UY" dirty="0" smtClean="0"/>
              <a:t>Para </a:t>
            </a:r>
            <a:r>
              <a:rPr lang="es-UY" dirty="0"/>
              <a:t>2021: promedio de </a:t>
            </a:r>
            <a:r>
              <a:rPr lang="es-UY" dirty="0" smtClean="0"/>
              <a:t>casos / 100.000 </a:t>
            </a:r>
            <a:r>
              <a:rPr lang="es-UY" dirty="0"/>
              <a:t>habitantes </a:t>
            </a:r>
            <a:r>
              <a:rPr lang="es-UY" dirty="0" smtClean="0"/>
              <a:t>(intervalo de confianza 95 %) </a:t>
            </a:r>
            <a:r>
              <a:rPr lang="es-UY" dirty="0"/>
              <a:t>por SE de cada período en población </a:t>
            </a:r>
            <a:r>
              <a:rPr lang="es-UY" dirty="0" smtClean="0"/>
              <a:t>general </a:t>
            </a:r>
            <a:r>
              <a:rPr lang="es-UY" dirty="0"/>
              <a:t>(</a:t>
            </a:r>
            <a:r>
              <a:rPr lang="es-UY" dirty="0" smtClean="0"/>
              <a:t>PG), </a:t>
            </a:r>
            <a:r>
              <a:rPr lang="es-UY" dirty="0"/>
              <a:t>en 0 a 9 y en 10 a 19 años. </a:t>
            </a:r>
            <a:endParaRPr lang="es-UY" dirty="0" smtClean="0"/>
          </a:p>
          <a:p>
            <a:pPr algn="just"/>
            <a:endParaRPr lang="es-ES" dirty="0"/>
          </a:p>
        </p:txBody>
      </p:sp>
      <p:sp>
        <p:nvSpPr>
          <p:cNvPr id="2" name="Rectángulo 1"/>
          <p:cNvSpPr/>
          <p:nvPr/>
        </p:nvSpPr>
        <p:spPr>
          <a:xfrm>
            <a:off x="722697" y="5802086"/>
            <a:ext cx="100287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sz="14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(*) </a:t>
            </a:r>
            <a:r>
              <a:rPr lang="es-ES" sz="1400" i="1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Índice P14</a:t>
            </a:r>
            <a:r>
              <a:rPr lang="es-ES" sz="1400" i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cantidad promedio de casos nuevos cada 100.000 habitantes, en las últimas dos semanas de cada período. </a:t>
            </a:r>
            <a:endParaRPr lang="es-UY" sz="1400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024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821"/>
    </mc:Choice>
    <mc:Fallback>
      <p:transition spd="slow" advTm="468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Metodología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es-UY" dirty="0"/>
              <a:t>Se consideraron como eventos que pudieron influir en la evolución: 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s-UY" dirty="0"/>
              <a:t>suspensión educación presencial (14/3 – 2/5/2020 y 17/3 – 4/4/21)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s-UY" dirty="0"/>
              <a:t>detección variante gamma y hacia el final de 2021 </a:t>
            </a:r>
            <a:r>
              <a:rPr lang="es-UY" dirty="0" err="1"/>
              <a:t>ómicron</a:t>
            </a:r>
            <a:r>
              <a:rPr lang="es-UY" dirty="0"/>
              <a:t> (</a:t>
            </a:r>
            <a:r>
              <a:rPr lang="es-UY" dirty="0" err="1"/>
              <a:t>Vγ</a:t>
            </a:r>
            <a:r>
              <a:rPr lang="es-UY" dirty="0"/>
              <a:t> y VO) 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s-UY" dirty="0"/>
              <a:t>Vacunación poblacional (VP). </a:t>
            </a:r>
          </a:p>
          <a:p>
            <a:pPr algn="just"/>
            <a:endParaRPr lang="es-UY" dirty="0" smtClean="0"/>
          </a:p>
          <a:p>
            <a:pPr algn="just"/>
            <a:r>
              <a:rPr lang="es-UY" dirty="0" smtClean="0"/>
              <a:t>Las </a:t>
            </a:r>
            <a:r>
              <a:rPr lang="es-UY" dirty="0"/>
              <a:t>vacunas más </a:t>
            </a:r>
            <a:r>
              <a:rPr lang="es-UY" dirty="0" smtClean="0"/>
              <a:t>utilizadas (</a:t>
            </a:r>
            <a:r>
              <a:rPr lang="es-UY" dirty="0"/>
              <a:t>2 dosis) </a:t>
            </a:r>
            <a:r>
              <a:rPr lang="es-UY" dirty="0" smtClean="0"/>
              <a:t>fueron: </a:t>
            </a:r>
            <a:endParaRPr lang="es-UY" dirty="0"/>
          </a:p>
          <a:p>
            <a:pPr algn="just">
              <a:buFont typeface="Courier New" panose="02070309020205020404" pitchFamily="49" charset="0"/>
              <a:buChar char="o"/>
            </a:pPr>
            <a:r>
              <a:rPr lang="es-UY" dirty="0"/>
              <a:t>a virus muertos (18 a 70 años);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s-UY" dirty="0" err="1"/>
              <a:t>ARNm</a:t>
            </a:r>
            <a:r>
              <a:rPr lang="es-UY" dirty="0"/>
              <a:t> (≥ 70, personal de salud y en junio adolescentes 12 a 17 años y </a:t>
            </a:r>
            <a:r>
              <a:rPr lang="es-UY" dirty="0" smtClean="0"/>
              <a:t>embarazadas). </a:t>
            </a:r>
            <a:endParaRPr lang="es-UY" dirty="0"/>
          </a:p>
          <a:p>
            <a:pPr algn="just"/>
            <a:endParaRPr lang="es-UY" dirty="0" smtClean="0"/>
          </a:p>
          <a:p>
            <a:pPr algn="just"/>
            <a:r>
              <a:rPr lang="es-UY" dirty="0" smtClean="0"/>
              <a:t>Fuentes </a:t>
            </a:r>
            <a:r>
              <a:rPr lang="es-UY" dirty="0"/>
              <a:t>de datos (públicos): Ministerio de Salud Pública, Grupo Asesor Científico Honorario, Comisión Honoraria para la Lucha Antituberculosa – Enfermedades Prevalentes, Universidad de la República y Sociedad Uruguaya de Pediatría. </a:t>
            </a:r>
          </a:p>
          <a:p>
            <a:pPr algn="just"/>
            <a:r>
              <a:rPr lang="es-UY" dirty="0"/>
              <a:t>Análisis estadístico: distribución de frecuencias y medidas de resumen.</a:t>
            </a:r>
            <a:endParaRPr lang="es-ES" dirty="0"/>
          </a:p>
          <a:p>
            <a:endParaRPr lang="es-E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071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357"/>
    </mc:Choice>
    <mc:Fallback>
      <p:transition spd="slow" advTm="513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Resultados</a:t>
            </a:r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9825196"/>
              </p:ext>
            </p:extLst>
          </p:nvPr>
        </p:nvGraphicFramePr>
        <p:xfrm>
          <a:off x="838200" y="1825625"/>
          <a:ext cx="10515603" cy="347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2229"/>
                <a:gridCol w="1502229"/>
                <a:gridCol w="1502229"/>
                <a:gridCol w="1502229"/>
                <a:gridCol w="1502229"/>
                <a:gridCol w="1502229"/>
                <a:gridCol w="1502229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s-ES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Período</a:t>
                      </a:r>
                      <a:r>
                        <a:rPr lang="es-ES" sz="1400" baseline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es-ES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 (marzo a octubre 2020)</a:t>
                      </a:r>
                      <a:endParaRPr lang="es-ES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Período</a:t>
                      </a:r>
                      <a:r>
                        <a:rPr lang="es-ES" sz="1400" baseline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B (noviembre y diciembre 2020)</a:t>
                      </a:r>
                      <a:endParaRPr lang="es-ES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Período C (enero y febrero</a:t>
                      </a:r>
                      <a:r>
                        <a:rPr lang="es-ES" sz="1400" baseline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2021)</a:t>
                      </a:r>
                      <a:r>
                        <a:rPr lang="es-ES" sz="1800" b="0" i="0" kern="1200" baseline="300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(*)</a:t>
                      </a:r>
                      <a:endParaRPr lang="es-ES" sz="1400" baseline="30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Período</a:t>
                      </a:r>
                      <a:r>
                        <a:rPr lang="es-ES" sz="1400" baseline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D (marzo a mayo 2021)</a:t>
                      </a:r>
                      <a:r>
                        <a:rPr lang="es-ES" sz="1400" b="0" i="0" kern="1200" baseline="300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(*)</a:t>
                      </a:r>
                      <a:endParaRPr lang="es-ES" sz="1100" baseline="30000" dirty="0" smtClean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Período</a:t>
                      </a:r>
                      <a:r>
                        <a:rPr lang="es-ES" sz="1400" baseline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E (junio a diciembre 2021)</a:t>
                      </a:r>
                      <a:r>
                        <a:rPr lang="es-ES" sz="1400" b="0" i="0" kern="1200" baseline="300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(*)</a:t>
                      </a:r>
                      <a:endParaRPr lang="es-ES" sz="1100" baseline="30000" dirty="0" smtClean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Porcentaje de reducción</a:t>
                      </a:r>
                      <a:r>
                        <a:rPr lang="es-ES" baseline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(D vs E)</a:t>
                      </a:r>
                      <a:endParaRPr lang="es-ES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 a 9 años</a:t>
                      </a:r>
                      <a:endParaRPr lang="es-ES" b="1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– </a:t>
                      </a:r>
                      <a:endParaRPr lang="es-ES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– </a:t>
                      </a:r>
                      <a:endParaRPr lang="es-ES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74 (</a:t>
                      </a:r>
                      <a:r>
                        <a:rPr lang="es-UY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66 – 82)</a:t>
                      </a:r>
                      <a:endParaRPr lang="es-ES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Y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322 (305 – 340)</a:t>
                      </a:r>
                      <a:endParaRPr lang="es-ES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Y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E: 86 (77 – 94)</a:t>
                      </a:r>
                      <a:endParaRPr lang="es-ES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73,3 %</a:t>
                      </a:r>
                      <a:endParaRPr lang="es-ES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 a 19 años</a:t>
                      </a:r>
                      <a:endParaRPr lang="es-ES" b="1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– </a:t>
                      </a:r>
                      <a:endParaRPr lang="es-ES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– </a:t>
                      </a:r>
                      <a:endParaRPr lang="es-ES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Y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115 (105 – 124)</a:t>
                      </a:r>
                      <a:endParaRPr lang="es-ES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Y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513 (493 – 533)</a:t>
                      </a:r>
                      <a:endParaRPr lang="es-ES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Y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E: 111 (102 – 120) </a:t>
                      </a:r>
                      <a:endParaRPr lang="es-ES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78,4 %</a:t>
                      </a:r>
                      <a:endParaRPr lang="es-ES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Población</a:t>
                      </a:r>
                      <a:r>
                        <a:rPr lang="es-ES" b="1" baseline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general</a:t>
                      </a:r>
                      <a:endParaRPr lang="es-ES" b="1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– </a:t>
                      </a:r>
                      <a:endParaRPr lang="es-ES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– </a:t>
                      </a:r>
                      <a:endParaRPr lang="es-ES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Y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130 (126 – 133)</a:t>
                      </a:r>
                      <a:endParaRPr lang="es-ES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Y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640 (632 – 649)</a:t>
                      </a:r>
                      <a:endParaRPr lang="es-ES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Y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98 (95 – 101)</a:t>
                      </a:r>
                      <a:endParaRPr lang="es-ES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84,7 %</a:t>
                      </a:r>
                      <a:endParaRPr lang="es-ES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P14</a:t>
                      </a:r>
                      <a:r>
                        <a:rPr lang="es-ES" sz="1800" b="0" i="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(**)</a:t>
                      </a:r>
                      <a:endParaRPr lang="es-ES" b="1" baseline="30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1,29</a:t>
                      </a:r>
                      <a:endParaRPr lang="es-ES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15,8</a:t>
                      </a:r>
                      <a:endParaRPr lang="es-ES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18,4</a:t>
                      </a:r>
                      <a:endParaRPr lang="es-ES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104,3</a:t>
                      </a:r>
                      <a:endParaRPr lang="es-ES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25,6</a:t>
                      </a:r>
                      <a:endParaRPr lang="es-ES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75,5 %</a:t>
                      </a:r>
                      <a:endParaRPr lang="es-ES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838199" y="5446908"/>
            <a:ext cx="105156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dirty="0">
                <a:latin typeface="Helvetica" panose="020B0604020202020204" pitchFamily="34" charset="0"/>
                <a:cs typeface="Helvetica" panose="020B0604020202020204" pitchFamily="34" charset="0"/>
              </a:rPr>
              <a:t>(*) </a:t>
            </a:r>
            <a:r>
              <a:rPr lang="es-ES" sz="1400" i="1" dirty="0">
                <a:latin typeface="Helvetica" panose="020B0604020202020204" pitchFamily="34" charset="0"/>
                <a:cs typeface="Helvetica" panose="020B0604020202020204" pitchFamily="34" charset="0"/>
              </a:rPr>
              <a:t>Tasas poblacionales cada 100.000 habitantes.</a:t>
            </a:r>
          </a:p>
          <a:p>
            <a:pPr algn="just"/>
            <a:r>
              <a:rPr lang="es-ES" sz="1400" dirty="0">
                <a:solidFill>
                  <a:schemeClr val="dk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(**) </a:t>
            </a:r>
            <a:r>
              <a:rPr lang="es-ES" sz="1400" i="1" dirty="0">
                <a:latin typeface="Helvetica" panose="020B0604020202020204" pitchFamily="34" charset="0"/>
                <a:cs typeface="Helvetica" panose="020B0604020202020204" pitchFamily="34" charset="0"/>
              </a:rPr>
              <a:t>Índice </a:t>
            </a:r>
            <a:r>
              <a:rPr lang="es-ES" sz="140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P14</a:t>
            </a:r>
            <a:r>
              <a:rPr lang="es-ES" sz="1400" i="1" dirty="0">
                <a:latin typeface="Helvetica" panose="020B0604020202020204" pitchFamily="34" charset="0"/>
                <a:cs typeface="Helvetica" panose="020B0604020202020204" pitchFamily="34" charset="0"/>
              </a:rPr>
              <a:t>: cantidad promedio de casos nuevos cada 100.000 habitantes, en las últimas dos semanas de cada período. </a:t>
            </a:r>
            <a:endParaRPr lang="es-UY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35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053"/>
    </mc:Choice>
    <mc:Fallback>
      <p:transition spd="slow" advTm="620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Discusión y conclusiones</a:t>
            </a:r>
            <a:endParaRPr lang="es-ES" dirty="0"/>
          </a:p>
        </p:txBody>
      </p:sp>
      <p:sp>
        <p:nvSpPr>
          <p:cNvPr id="8" name="Marcador de contenido 7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es-UY" dirty="0"/>
              <a:t>En 2021 se organizó, ejecutó y promovió ampliamente la </a:t>
            </a:r>
            <a:r>
              <a:rPr lang="es-UY" dirty="0" smtClean="0"/>
              <a:t>vacunación poblacional </a:t>
            </a:r>
            <a:r>
              <a:rPr lang="es-UY" dirty="0"/>
              <a:t>en actividades científicas y medios de comunicación. </a:t>
            </a:r>
            <a:endParaRPr lang="es-UY" dirty="0" smtClean="0"/>
          </a:p>
          <a:p>
            <a:pPr algn="just"/>
            <a:r>
              <a:rPr lang="es-UY" dirty="0" smtClean="0"/>
              <a:t>Al </a:t>
            </a:r>
            <a:r>
              <a:rPr lang="es-UY" dirty="0"/>
              <a:t>24 agosto la cobertura 1 dosis: 74,7 % (PT), </a:t>
            </a:r>
            <a:r>
              <a:rPr lang="es-UY" dirty="0" smtClean="0"/>
              <a:t>75,2 </a:t>
            </a:r>
            <a:r>
              <a:rPr lang="es-UY" dirty="0"/>
              <a:t>% (12 – 14 años), 81,3 (15 – 19 años) y 2 dosis: 70 %, 64 % y 72 % respectivamente</a:t>
            </a:r>
            <a:r>
              <a:rPr lang="es-UY" dirty="0" smtClean="0"/>
              <a:t>.</a:t>
            </a:r>
          </a:p>
          <a:p>
            <a:pPr algn="just"/>
            <a:r>
              <a:rPr lang="es-UY" dirty="0"/>
              <a:t>L</a:t>
            </a:r>
            <a:r>
              <a:rPr lang="es-UY" dirty="0" smtClean="0"/>
              <a:t>a </a:t>
            </a:r>
            <a:r>
              <a:rPr lang="es-UY" dirty="0"/>
              <a:t>epidemia en niños y adolescentes refleja la de la </a:t>
            </a:r>
            <a:r>
              <a:rPr lang="es-UY" dirty="0" smtClean="0"/>
              <a:t>población general.  </a:t>
            </a:r>
          </a:p>
          <a:p>
            <a:pPr algn="just"/>
            <a:r>
              <a:rPr lang="es-UY" dirty="0" smtClean="0"/>
              <a:t>Significativo aumento luego del ingreso de la variante γ. </a:t>
            </a:r>
          </a:p>
          <a:p>
            <a:pPr algn="just"/>
            <a:r>
              <a:rPr lang="es-UY" dirty="0" smtClean="0"/>
              <a:t>Significativo descenso </a:t>
            </a:r>
            <a:r>
              <a:rPr lang="es-UY" dirty="0"/>
              <a:t>por </a:t>
            </a:r>
            <a:r>
              <a:rPr lang="es-UY" dirty="0" smtClean="0"/>
              <a:t>la vacunación poblacional </a:t>
            </a:r>
            <a:r>
              <a:rPr lang="es-UY" dirty="0"/>
              <a:t>con alta cobertura. </a:t>
            </a:r>
            <a:endParaRPr lang="es-UY" dirty="0" smtClean="0"/>
          </a:p>
          <a:p>
            <a:pPr algn="just"/>
            <a:r>
              <a:rPr lang="es-UY" dirty="0" smtClean="0"/>
              <a:t>La vacunación </a:t>
            </a:r>
            <a:r>
              <a:rPr lang="es-UY" dirty="0"/>
              <a:t>fue altamente efectiva para reducir casos, internaciones en CTI y fallecimientos. </a:t>
            </a:r>
            <a:endParaRPr lang="es-UY" dirty="0" smtClean="0"/>
          </a:p>
          <a:p>
            <a:pPr algn="just"/>
            <a:r>
              <a:rPr lang="es-UY" dirty="0" smtClean="0"/>
              <a:t>La </a:t>
            </a:r>
            <a:r>
              <a:rPr lang="es-UY" dirty="0"/>
              <a:t>suspensión de educación presencial no impactó en la incidencia.</a:t>
            </a:r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2" name="Rectángulo 1"/>
          <p:cNvSpPr/>
          <p:nvPr/>
        </p:nvSpPr>
        <p:spPr>
          <a:xfrm>
            <a:off x="587141" y="5657671"/>
            <a:ext cx="104337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1400" dirty="0">
                <a:latin typeface="Helvetica" panose="020B0604020202020204" pitchFamily="34" charset="0"/>
                <a:cs typeface="Helvetica" panose="020B0604020202020204" pitchFamily="34" charset="0"/>
                <a:hlinkClick r:id="rId4"/>
              </a:rPr>
              <a:t>https://www.gub.uy/ministerio-salud-publica/comunicacion/noticias/vacunacion-contra-covid-19-adolescentes#:~:text=En%20el%20marco%20de%20los,considerados%20para%20recomendar%20esta%20decisi%C3%B3n</a:t>
            </a:r>
            <a:r>
              <a:rPr lang="es-ES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endParaRPr lang="es-E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050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936"/>
    </mc:Choice>
    <mc:Fallback>
      <p:transition spd="slow" advTm="529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Muchas gracias por su interés y atención.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762" y="1520825"/>
            <a:ext cx="4351338" cy="4351338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690688"/>
            <a:ext cx="3510643" cy="16573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473450"/>
            <a:ext cx="5084717" cy="3295650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906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501"/>
    </mc:Choice>
    <mc:Fallback>
      <p:transition spd="slow" advTm="245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DIP 2022 PLANTILLA ORALES" id="{86A8C48E-F7E9-264E-9008-7148BD99D1F8}" vid="{226B76F6-29CF-A642-BDFC-34F991F3C7F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SADIP 2022 PLANTILLA ORALES</Template>
  <TotalTime>248</TotalTime>
  <Words>725</Words>
  <Application>Microsoft Office PowerPoint</Application>
  <PresentationFormat>Panorámica</PresentationFormat>
  <Paragraphs>83</Paragraphs>
  <Slides>7</Slides>
  <Notes>1</Notes>
  <HiddenSlides>0</HiddenSlides>
  <MMClips>7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Arial</vt:lpstr>
      <vt:lpstr>Calibri</vt:lpstr>
      <vt:lpstr>Courier New</vt:lpstr>
      <vt:lpstr>Franklin Gothic Medium</vt:lpstr>
      <vt:lpstr>Helvetica</vt:lpstr>
      <vt:lpstr>Wingdings</vt:lpstr>
      <vt:lpstr>Tema de Office</vt:lpstr>
      <vt:lpstr>  Epidemia por SARS – CoV – 2 en un país de América Latina: enfoque en la situación de menores de 19 años y el impacto de la vacunación poblacional. </vt:lpstr>
      <vt:lpstr>Introducción y objetivo</vt:lpstr>
      <vt:lpstr>Metodología</vt:lpstr>
      <vt:lpstr>Metodología</vt:lpstr>
      <vt:lpstr>Resultados</vt:lpstr>
      <vt:lpstr>Discusión y conclusiones</vt:lpstr>
      <vt:lpstr>Muchas gracias por su interés y atención.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HP</dc:creator>
  <cp:lastModifiedBy>HP</cp:lastModifiedBy>
  <cp:revision>21</cp:revision>
  <dcterms:created xsi:type="dcterms:W3CDTF">2022-04-27T13:09:01Z</dcterms:created>
  <dcterms:modified xsi:type="dcterms:W3CDTF">2022-05-02T21:03:11Z</dcterms:modified>
</cp:coreProperties>
</file>