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3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200" b="1" u="sng"/>
              <a:t>Distribución</a:t>
            </a:r>
            <a:r>
              <a:rPr lang="es-ES" sz="1200" b="1" u="sng" baseline="0"/>
              <a:t> de serotipos según período (P1 y P2)</a:t>
            </a:r>
            <a:endParaRPr lang="es-ES" sz="1200" b="1" u="sng"/>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Hoja3!$K$96</c:f>
              <c:strCache>
                <c:ptCount val="1"/>
                <c:pt idx="0">
                  <c:v>P1</c:v>
                </c:pt>
              </c:strCache>
            </c:strRef>
          </c:tx>
          <c:spPr>
            <a:solidFill>
              <a:schemeClr val="accent1"/>
            </a:solidFill>
            <a:ln>
              <a:noFill/>
            </a:ln>
            <a:effectLst/>
          </c:spPr>
          <c:invertIfNegative val="0"/>
          <c:dLbls>
            <c:dLbl>
              <c:idx val="0"/>
              <c:layout/>
              <c:tx>
                <c:rich>
                  <a:bodyPr/>
                  <a:lstStyle/>
                  <a:p>
                    <a:fld id="{DD2A1B40-4404-4BFC-A42B-14B25D94B540}" type="VALUE">
                      <a:rPr lang="en-US"/>
                      <a:pPr/>
                      <a:t>[VALOR]</a:t>
                    </a:fld>
                    <a:r>
                      <a:rPr lang="en-US"/>
                      <a:t> (42)</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FBEB3906-DF15-4253-8054-C5DC8C55E15D}" type="VALUE">
                      <a:rPr lang="en-US"/>
                      <a:pPr/>
                      <a:t>[VALOR]</a:t>
                    </a:fld>
                    <a:r>
                      <a:rPr lang="en-US"/>
                      <a:t> (27)</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04FF2EF2-5476-4829-A8D5-91608DA957E9}" type="VALUE">
                      <a:rPr lang="en-US"/>
                      <a:pPr/>
                      <a:t>[VALOR]</a:t>
                    </a:fld>
                    <a:r>
                      <a:rPr lang="en-US"/>
                      <a:t> (80)</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Hoja3!$J$97:$J$99</c:f>
              <c:strCache>
                <c:ptCount val="3"/>
                <c:pt idx="0">
                  <c:v>PCV13 % (n)</c:v>
                </c:pt>
                <c:pt idx="1">
                  <c:v>ST no PCV % (n)</c:v>
                </c:pt>
                <c:pt idx="2">
                  <c:v>Sin serotipificar % (n)</c:v>
                </c:pt>
              </c:strCache>
            </c:strRef>
          </c:cat>
          <c:val>
            <c:numRef>
              <c:f>Hoja3!$K$97:$K$99</c:f>
              <c:numCache>
                <c:formatCode>General</c:formatCode>
                <c:ptCount val="3"/>
                <c:pt idx="0">
                  <c:v>28</c:v>
                </c:pt>
                <c:pt idx="1">
                  <c:v>18</c:v>
                </c:pt>
                <c:pt idx="2">
                  <c:v>53.7</c:v>
                </c:pt>
              </c:numCache>
            </c:numRef>
          </c:val>
        </c:ser>
        <c:ser>
          <c:idx val="1"/>
          <c:order val="1"/>
          <c:tx>
            <c:strRef>
              <c:f>Hoja3!$L$96</c:f>
              <c:strCache>
                <c:ptCount val="1"/>
                <c:pt idx="0">
                  <c:v>P2</c:v>
                </c:pt>
              </c:strCache>
            </c:strRef>
          </c:tx>
          <c:spPr>
            <a:solidFill>
              <a:schemeClr val="accent2"/>
            </a:solidFill>
            <a:ln>
              <a:noFill/>
            </a:ln>
            <a:effectLst/>
          </c:spPr>
          <c:invertIfNegative val="0"/>
          <c:dLbls>
            <c:dLbl>
              <c:idx val="0"/>
              <c:layout/>
              <c:tx>
                <c:rich>
                  <a:bodyPr/>
                  <a:lstStyle/>
                  <a:p>
                    <a:fld id="{CE3F13C9-46E6-428C-8497-BDC1BA459C39}" type="VALUE">
                      <a:rPr lang="en-US"/>
                      <a:pPr/>
                      <a:t>[VALOR]</a:t>
                    </a:fld>
                    <a:r>
                      <a:rPr lang="en-US"/>
                      <a:t> (36)</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13B5E732-1AE1-4016-9644-64CD96704A0E}" type="VALUE">
                      <a:rPr lang="en-US"/>
                      <a:pPr/>
                      <a:t>[VALOR]</a:t>
                    </a:fld>
                    <a:r>
                      <a:rPr lang="en-US"/>
                      <a:t> (132)</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15146F8A-12B1-4DF2-BB78-DD340C790F03}" type="VALUE">
                      <a:rPr lang="en-US"/>
                      <a:pPr/>
                      <a:t>[VALOR]</a:t>
                    </a:fld>
                    <a:r>
                      <a:rPr lang="en-US"/>
                      <a:t> (108)</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Hoja3!$J$97:$J$99</c:f>
              <c:strCache>
                <c:ptCount val="3"/>
                <c:pt idx="0">
                  <c:v>PCV13 % (n)</c:v>
                </c:pt>
                <c:pt idx="1">
                  <c:v>ST no PCV % (n)</c:v>
                </c:pt>
                <c:pt idx="2">
                  <c:v>Sin serotipificar % (n)</c:v>
                </c:pt>
              </c:strCache>
            </c:strRef>
          </c:cat>
          <c:val>
            <c:numRef>
              <c:f>Hoja3!$L$97:$L$99</c:f>
              <c:numCache>
                <c:formatCode>General</c:formatCode>
                <c:ptCount val="3"/>
                <c:pt idx="0">
                  <c:v>13</c:v>
                </c:pt>
                <c:pt idx="1">
                  <c:v>47.9</c:v>
                </c:pt>
                <c:pt idx="2">
                  <c:v>39</c:v>
                </c:pt>
              </c:numCache>
            </c:numRef>
          </c:val>
        </c:ser>
        <c:dLbls>
          <c:dLblPos val="outEnd"/>
          <c:showLegendKey val="0"/>
          <c:showVal val="1"/>
          <c:showCatName val="0"/>
          <c:showSerName val="0"/>
          <c:showPercent val="0"/>
          <c:showBubbleSize val="0"/>
        </c:dLbls>
        <c:gapWidth val="219"/>
        <c:overlap val="-27"/>
        <c:axId val="332141448"/>
        <c:axId val="332142624"/>
      </c:barChart>
      <c:catAx>
        <c:axId val="33214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32142624"/>
        <c:crosses val="autoZero"/>
        <c:auto val="1"/>
        <c:lblAlgn val="ctr"/>
        <c:lblOffset val="100"/>
        <c:noMultiLvlLbl val="0"/>
      </c:catAx>
      <c:valAx>
        <c:axId val="33214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32141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0.60648</cdr:x>
      <cdr:y>0.88447</cdr:y>
    </cdr:from>
    <cdr:to>
      <cdr:x>0.95058</cdr:x>
      <cdr:y>0.98822</cdr:y>
    </cdr:to>
    <cdr:sp macro="" textlink="">
      <cdr:nvSpPr>
        <cdr:cNvPr id="2" name="CuadroTexto 3"/>
        <cdr:cNvSpPr txBox="1"/>
      </cdr:nvSpPr>
      <cdr:spPr>
        <a:xfrm xmlns:a="http://schemas.openxmlformats.org/drawingml/2006/main">
          <a:off x="2773680" y="2400631"/>
          <a:ext cx="1573696" cy="281609"/>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a:t>P1 (n):</a:t>
          </a:r>
          <a:r>
            <a:rPr lang="es-ES" sz="1100" baseline="0"/>
            <a:t> 149; P2 (n): 276</a:t>
          </a:r>
          <a:endParaRPr lang="es-ES" sz="110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5/17/2022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697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316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98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330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9475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4793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3941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1923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3293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867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596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7509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506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227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832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465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006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5/17/2022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525018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mmwr/volumes/71/wr/mm7104a1.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mmwr/volumes/71/wr/mm7104a1.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mmwr/volumes/71/wr/mm7104a1.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ris.paho.org/handle/10665.2/5556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es-UY" sz="1800" b="1" dirty="0" smtClean="0"/>
              <a:t/>
            </a:r>
            <a:br>
              <a:rPr lang="es-UY" sz="1800" b="1" dirty="0" smtClean="0"/>
            </a:br>
            <a:r>
              <a:rPr lang="es-UY" sz="1800" b="1" dirty="0"/>
              <a:t/>
            </a:r>
            <a:br>
              <a:rPr lang="es-UY" sz="1800" b="1" dirty="0"/>
            </a:br>
            <a:r>
              <a:rPr lang="es-UY" sz="1800" b="1" dirty="0" smtClean="0"/>
              <a:t/>
            </a:r>
            <a:br>
              <a:rPr lang="es-UY" sz="1800" b="1" dirty="0" smtClean="0"/>
            </a:br>
            <a:r>
              <a:rPr lang="es-UY" sz="1800" b="1" dirty="0" smtClean="0"/>
              <a:t>Impacto </a:t>
            </a:r>
            <a:r>
              <a:rPr lang="es-UY" sz="1800" b="1" dirty="0"/>
              <a:t>de la </a:t>
            </a:r>
            <a:r>
              <a:rPr lang="es-UY" sz="1800" b="1" dirty="0" smtClean="0"/>
              <a:t>vacunación universal </a:t>
            </a:r>
            <a:r>
              <a:rPr lang="es-UY" sz="1800" b="1" dirty="0" err="1"/>
              <a:t>antineumocócica</a:t>
            </a:r>
            <a:r>
              <a:rPr lang="es-UY" sz="1800" b="1" dirty="0"/>
              <a:t> conjugada a lactantes en la incidencia y mortalidad por meningitis </a:t>
            </a:r>
            <a:r>
              <a:rPr lang="es-UY" sz="1800" b="1" dirty="0" smtClean="0"/>
              <a:t/>
            </a:r>
            <a:br>
              <a:rPr lang="es-UY" sz="1800" b="1" dirty="0" smtClean="0"/>
            </a:br>
            <a:r>
              <a:rPr lang="es-UY" sz="1800" b="1" dirty="0" err="1" smtClean="0"/>
              <a:t>neumocócica</a:t>
            </a:r>
            <a:r>
              <a:rPr lang="es-UY" sz="1800" b="1" dirty="0" smtClean="0"/>
              <a:t> </a:t>
            </a:r>
            <a:r>
              <a:rPr lang="es-UY" sz="1800" b="1" dirty="0"/>
              <a:t>en población general </a:t>
            </a:r>
            <a:r>
              <a:rPr lang="es-UY" sz="1800" b="1" dirty="0" smtClean="0"/>
              <a:t>en </a:t>
            </a:r>
            <a:r>
              <a:rPr lang="es-UY" sz="1800" b="1" dirty="0" err="1" smtClean="0"/>
              <a:t>uruguay</a:t>
            </a:r>
            <a:r>
              <a:rPr lang="es-UY" sz="1800" b="1" dirty="0" smtClean="0"/>
              <a:t>.</a:t>
            </a:r>
            <a:r>
              <a:rPr lang="es-UY" sz="3100" b="1" dirty="0" smtClean="0"/>
              <a:t/>
            </a:r>
            <a:br>
              <a:rPr lang="es-UY" sz="3100" b="1" dirty="0" smtClean="0"/>
            </a:br>
            <a:r>
              <a:rPr lang="es-UY" sz="3100" b="1" dirty="0"/>
              <a:t/>
            </a:r>
            <a:br>
              <a:rPr lang="es-UY" sz="3100" b="1" dirty="0"/>
            </a:br>
            <a:r>
              <a:rPr lang="es-UY" sz="1600" b="1" i="1" dirty="0" smtClean="0"/>
              <a:t>Dres. Marcos Delfino, Mónica pujadas y maría catalina </a:t>
            </a:r>
            <a:r>
              <a:rPr lang="es-UY" sz="1600" b="1" i="1" dirty="0" err="1" smtClean="0"/>
              <a:t>pírez</a:t>
            </a:r>
            <a:r>
              <a:rPr lang="es-UY" sz="1600" b="1" i="1" dirty="0" smtClean="0"/>
              <a:t/>
            </a:r>
            <a:br>
              <a:rPr lang="es-UY" sz="1600" b="1" i="1" dirty="0" smtClean="0"/>
            </a:br>
            <a:r>
              <a:rPr lang="es-ES" dirty="0"/>
              <a:t/>
            </a:r>
            <a:br>
              <a:rPr lang="es-ES" dirty="0"/>
            </a:br>
            <a:endParaRPr lang="es-ES" dirty="0"/>
          </a:p>
        </p:txBody>
      </p:sp>
      <p:sp>
        <p:nvSpPr>
          <p:cNvPr id="5" name="Subtítulo 4"/>
          <p:cNvSpPr>
            <a:spLocks noGrp="1"/>
          </p:cNvSpPr>
          <p:nvPr>
            <p:ph type="subTitle" idx="1"/>
          </p:nvPr>
        </p:nvSpPr>
        <p:spPr/>
        <p:txBody>
          <a:bodyPr/>
          <a:lstStyle/>
          <a:p>
            <a:r>
              <a:rPr lang="es-ES" dirty="0" smtClean="0"/>
              <a:t>Ateneo de </a:t>
            </a:r>
            <a:r>
              <a:rPr lang="es-ES" dirty="0" err="1" smtClean="0"/>
              <a:t>Infectología</a:t>
            </a:r>
            <a:r>
              <a:rPr lang="es-ES" dirty="0" smtClean="0"/>
              <a:t> Pediátrica </a:t>
            </a:r>
          </a:p>
          <a:p>
            <a:r>
              <a:rPr lang="es-ES" dirty="0" smtClean="0"/>
              <a:t>Miércoles 18 de mayo</a:t>
            </a:r>
            <a:endParaRPr lang="es-ES" dirty="0"/>
          </a:p>
        </p:txBody>
      </p:sp>
    </p:spTree>
    <p:extLst>
      <p:ext uri="{BB962C8B-B14F-4D97-AF65-F5344CB8AC3E}">
        <p14:creationId xmlns:p14="http://schemas.microsoft.com/office/powerpoint/2010/main" val="250192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resultados</a:t>
            </a:r>
            <a:endParaRPr lang="es-ES" dirty="0"/>
          </a:p>
        </p:txBody>
      </p:sp>
      <p:graphicFrame>
        <p:nvGraphicFramePr>
          <p:cNvPr id="7" name="Marcador de contenido 6"/>
          <p:cNvGraphicFramePr>
            <a:graphicFrameLocks noGrp="1"/>
          </p:cNvGraphicFramePr>
          <p:nvPr>
            <p:ph sz="quarter" idx="14"/>
            <p:extLst>
              <p:ext uri="{D42A27DB-BD31-4B8C-83A1-F6EECF244321}">
                <p14:modId xmlns:p14="http://schemas.microsoft.com/office/powerpoint/2010/main" val="1010512586"/>
              </p:ext>
            </p:extLst>
          </p:nvPr>
        </p:nvGraphicFramePr>
        <p:xfrm>
          <a:off x="5994400" y="2063750"/>
          <a:ext cx="5086352" cy="3340353"/>
        </p:xfrm>
        <a:graphic>
          <a:graphicData uri="http://schemas.openxmlformats.org/drawingml/2006/table">
            <a:tbl>
              <a:tblPr firstRow="1" bandRow="1">
                <a:tableStyleId>{5C22544A-7EE6-4342-B048-85BDC9FD1C3A}</a:tableStyleId>
              </a:tblPr>
              <a:tblGrid>
                <a:gridCol w="1271588"/>
                <a:gridCol w="1271588"/>
                <a:gridCol w="1271588"/>
                <a:gridCol w="1271588"/>
              </a:tblGrid>
              <a:tr h="1113451">
                <a:tc>
                  <a:txBody>
                    <a:bodyPr/>
                    <a:lstStyle/>
                    <a:p>
                      <a:pPr algn="ctr"/>
                      <a:r>
                        <a:rPr lang="es-ES" sz="1600" dirty="0" smtClean="0">
                          <a:latin typeface="Impact" panose="020B0806030902050204" pitchFamily="34" charset="0"/>
                          <a:cs typeface="Helvetica" panose="020B0604020202020204" pitchFamily="34" charset="0"/>
                        </a:rPr>
                        <a:t>Serotipos</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P1 % (IC 95 %)</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P2 % (IC 95 %)</a:t>
                      </a:r>
                      <a:endParaRPr lang="es-ES" sz="1600" dirty="0">
                        <a:latin typeface="Impact" panose="020B0806030902050204" pitchFamily="34" charset="0"/>
                        <a:cs typeface="Helvetic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i="1" dirty="0" smtClean="0">
                          <a:latin typeface="Impact" panose="020B0806030902050204" pitchFamily="34" charset="0"/>
                          <a:cs typeface="Helvetica" panose="020B0604020202020204" pitchFamily="34" charset="0"/>
                        </a:rPr>
                        <a:t>chi</a:t>
                      </a:r>
                      <a:r>
                        <a:rPr lang="es-ES" sz="1600" baseline="30000" dirty="0" smtClean="0">
                          <a:latin typeface="Impact" panose="020B0806030902050204" pitchFamily="34" charset="0"/>
                          <a:cs typeface="Helvetica" panose="020B0604020202020204" pitchFamily="34" charset="0"/>
                        </a:rPr>
                        <a:t>2</a:t>
                      </a:r>
                    </a:p>
                  </a:txBody>
                  <a:tcPr/>
                </a:tc>
              </a:tr>
              <a:tr h="1113451">
                <a:tc>
                  <a:txBody>
                    <a:bodyPr/>
                    <a:lstStyle/>
                    <a:p>
                      <a:pPr algn="ctr"/>
                      <a:r>
                        <a:rPr lang="es-ES" sz="1600" dirty="0" smtClean="0">
                          <a:latin typeface="Impact" panose="020B0806030902050204" pitchFamily="34" charset="0"/>
                          <a:cs typeface="Helvetica" panose="020B0604020202020204" pitchFamily="34" charset="0"/>
                        </a:rPr>
                        <a:t>PCV13</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28,2 (20 –</a:t>
                      </a:r>
                      <a:r>
                        <a:rPr lang="es-ES" sz="1600" baseline="0" dirty="0" smtClean="0">
                          <a:latin typeface="Impact" panose="020B0806030902050204" pitchFamily="34" charset="0"/>
                          <a:cs typeface="Helvetica" panose="020B0604020202020204" pitchFamily="34" charset="0"/>
                        </a:rPr>
                        <a:t> 35)</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13 (9 –</a:t>
                      </a:r>
                      <a:r>
                        <a:rPr lang="es-ES" sz="1600" baseline="0" dirty="0" smtClean="0">
                          <a:latin typeface="Impact" panose="020B0806030902050204" pitchFamily="34" charset="0"/>
                          <a:cs typeface="Helvetica" panose="020B0604020202020204" pitchFamily="34" charset="0"/>
                        </a:rPr>
                        <a:t> 17)</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0,0002</a:t>
                      </a:r>
                      <a:endParaRPr lang="es-ES" sz="1600" dirty="0">
                        <a:latin typeface="Impact" panose="020B0806030902050204" pitchFamily="34" charset="0"/>
                        <a:cs typeface="Helvetica" panose="020B0604020202020204" pitchFamily="34" charset="0"/>
                      </a:endParaRPr>
                    </a:p>
                  </a:txBody>
                  <a:tcPr/>
                </a:tc>
              </a:tr>
              <a:tr h="1113451">
                <a:tc>
                  <a:txBody>
                    <a:bodyPr/>
                    <a:lstStyle/>
                    <a:p>
                      <a:pPr algn="ctr"/>
                      <a:r>
                        <a:rPr lang="es-ES" sz="1600" dirty="0" smtClean="0">
                          <a:latin typeface="Impact" panose="020B0806030902050204" pitchFamily="34" charset="0"/>
                          <a:cs typeface="Helvetica" panose="020B0604020202020204" pitchFamily="34" charset="0"/>
                        </a:rPr>
                        <a:t>No PCV13</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18,1 (11 – 24)</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47,9 (42 – 53,7)</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sz="1600" dirty="0" smtClean="0">
                          <a:latin typeface="Impact" panose="020B0806030902050204" pitchFamily="34" charset="0"/>
                          <a:cs typeface="Helvetica" panose="020B0604020202020204" pitchFamily="34" charset="0"/>
                        </a:rPr>
                        <a:t>0,00000000</a:t>
                      </a:r>
                      <a:endParaRPr lang="es-ES" sz="1600" dirty="0">
                        <a:latin typeface="Impact" panose="020B0806030902050204" pitchFamily="34" charset="0"/>
                        <a:cs typeface="Helvetica" panose="020B0604020202020204" pitchFamily="34" charset="0"/>
                      </a:endParaRPr>
                    </a:p>
                  </a:txBody>
                  <a:tcPr/>
                </a:tc>
              </a:tr>
            </a:tbl>
          </a:graphicData>
        </a:graphic>
      </p:graphicFrame>
      <p:graphicFrame>
        <p:nvGraphicFramePr>
          <p:cNvPr id="6" name="Marcador de contenido 5"/>
          <p:cNvGraphicFramePr>
            <a:graphicFrameLocks noGrp="1"/>
          </p:cNvGraphicFramePr>
          <p:nvPr>
            <p:ph sz="quarter" idx="13"/>
            <p:extLst>
              <p:ext uri="{D42A27DB-BD31-4B8C-83A1-F6EECF244321}">
                <p14:modId xmlns:p14="http://schemas.microsoft.com/office/powerpoint/2010/main" val="3900177112"/>
              </p:ext>
            </p:extLst>
          </p:nvPr>
        </p:nvGraphicFramePr>
        <p:xfrm>
          <a:off x="685800" y="2063750"/>
          <a:ext cx="5087938" cy="331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0619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ES" dirty="0" smtClean="0"/>
              <a:t>resultados</a:t>
            </a:r>
            <a:endParaRPr lang="es-ES" dirty="0"/>
          </a:p>
        </p:txBody>
      </p:sp>
      <p:sp>
        <p:nvSpPr>
          <p:cNvPr id="6" name="Marcador de contenido 5"/>
          <p:cNvSpPr>
            <a:spLocks noGrp="1"/>
          </p:cNvSpPr>
          <p:nvPr>
            <p:ph sz="quarter" idx="13"/>
          </p:nvPr>
        </p:nvSpPr>
        <p:spPr/>
        <p:txBody>
          <a:bodyPr>
            <a:normAutofit fontScale="77500" lnSpcReduction="20000"/>
          </a:bodyPr>
          <a:lstStyle/>
          <a:p>
            <a:pPr algn="just"/>
            <a:r>
              <a:rPr lang="es-ES" dirty="0"/>
              <a:t>El serotipo </a:t>
            </a:r>
            <a:r>
              <a:rPr lang="es-ES" dirty="0" err="1"/>
              <a:t>vacunal</a:t>
            </a:r>
            <a:r>
              <a:rPr lang="es-ES" dirty="0"/>
              <a:t> mayoritario en P1 es el 14, que presenta 11 casos de 42 en 3 años (26,2 %, IC 95 %: 13 – 39); en el P2 son 3 casos de 36 en 11 años (8,3 %, IC 95 %: 0,6 – 17,3), </a:t>
            </a:r>
            <a:r>
              <a:rPr lang="es-ES" i="1" dirty="0"/>
              <a:t>p</a:t>
            </a:r>
            <a:r>
              <a:rPr lang="es-ES" dirty="0"/>
              <a:t>: 0,073. </a:t>
            </a:r>
          </a:p>
          <a:p>
            <a:pPr algn="just"/>
            <a:r>
              <a:rPr lang="es-ES" dirty="0"/>
              <a:t>El serotipo </a:t>
            </a:r>
            <a:r>
              <a:rPr lang="es-ES" dirty="0" err="1"/>
              <a:t>vacunal</a:t>
            </a:r>
            <a:r>
              <a:rPr lang="es-ES" dirty="0"/>
              <a:t> mayoritario en P2 es el 3 con 16 casos de 36 en 11 años (44,4 %, IC 95 %: 28 – 60); en P1 son 4 casos de 42 en 3 años, (9,5 %, IC 95 %: 0,6 – 18), </a:t>
            </a:r>
            <a:r>
              <a:rPr lang="es-ES" i="1" dirty="0"/>
              <a:t>p</a:t>
            </a:r>
            <a:r>
              <a:rPr lang="es-ES" dirty="0"/>
              <a:t>: 0,0001.</a:t>
            </a:r>
          </a:p>
          <a:p>
            <a:pPr algn="just"/>
            <a:r>
              <a:rPr lang="es-ES" dirty="0"/>
              <a:t>El serotipo no </a:t>
            </a:r>
            <a:r>
              <a:rPr lang="es-ES" dirty="0" err="1"/>
              <a:t>vacunal</a:t>
            </a:r>
            <a:r>
              <a:rPr lang="es-ES" dirty="0"/>
              <a:t> mayoritario en ambos períodos es el 12F, que representa un 29,6 % en P1 (IC 95 %: 12 a 47) y 20,5 % en P2 (IC 95 %: 13 a 27), </a:t>
            </a:r>
            <a:r>
              <a:rPr lang="es-ES" i="1" dirty="0"/>
              <a:t>p</a:t>
            </a:r>
            <a:r>
              <a:rPr lang="es-ES" dirty="0"/>
              <a:t>: 0,31.   </a:t>
            </a:r>
          </a:p>
          <a:p>
            <a:endParaRPr lang="es-ES" dirty="0"/>
          </a:p>
        </p:txBody>
      </p:sp>
      <p:graphicFrame>
        <p:nvGraphicFramePr>
          <p:cNvPr id="8" name="Marcador de contenido 7"/>
          <p:cNvGraphicFramePr>
            <a:graphicFrameLocks noGrp="1"/>
          </p:cNvGraphicFramePr>
          <p:nvPr>
            <p:ph sz="quarter" idx="14"/>
            <p:extLst>
              <p:ext uri="{D42A27DB-BD31-4B8C-83A1-F6EECF244321}">
                <p14:modId xmlns:p14="http://schemas.microsoft.com/office/powerpoint/2010/main" val="944536344"/>
              </p:ext>
            </p:extLst>
          </p:nvPr>
        </p:nvGraphicFramePr>
        <p:xfrm>
          <a:off x="5994400" y="2063750"/>
          <a:ext cx="5086352" cy="3066036"/>
        </p:xfrm>
        <a:graphic>
          <a:graphicData uri="http://schemas.openxmlformats.org/drawingml/2006/table">
            <a:tbl>
              <a:tblPr firstRow="1" bandRow="1">
                <a:tableStyleId>{5C22544A-7EE6-4342-B048-85BDC9FD1C3A}</a:tableStyleId>
              </a:tblPr>
              <a:tblGrid>
                <a:gridCol w="1271588"/>
                <a:gridCol w="1271588"/>
                <a:gridCol w="1271588"/>
                <a:gridCol w="1271588"/>
              </a:tblGrid>
              <a:tr h="766509">
                <a:tc>
                  <a:txBody>
                    <a:bodyPr/>
                    <a:lstStyle/>
                    <a:p>
                      <a:pPr algn="ctr"/>
                      <a:r>
                        <a:rPr lang="es-ES" sz="1600" dirty="0" smtClean="0">
                          <a:latin typeface="Impact" panose="020B0806030902050204" pitchFamily="34" charset="0"/>
                          <a:cs typeface="Helvetica" panose="020B0604020202020204" pitchFamily="34" charset="0"/>
                        </a:rPr>
                        <a:t>Serotipo</a:t>
                      </a:r>
                      <a:r>
                        <a:rPr lang="es-ES" sz="1600" baseline="0" dirty="0" smtClean="0">
                          <a:latin typeface="Impact" panose="020B0806030902050204" pitchFamily="34" charset="0"/>
                          <a:cs typeface="Helvetica" panose="020B0604020202020204" pitchFamily="34" charset="0"/>
                        </a:rPr>
                        <a:t> mayoritario</a:t>
                      </a:r>
                      <a:endParaRPr lang="es-ES" sz="1600"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P1 % (IC 95 %)</a:t>
                      </a:r>
                      <a:endParaRPr lang="es-ES" dirty="0">
                        <a:latin typeface="Impact" panose="020B0806030902050204" pitchFamily="34" charset="0"/>
                        <a:cs typeface="Helvetic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latin typeface="Impact" panose="020B0806030902050204" pitchFamily="34" charset="0"/>
                          <a:cs typeface="Helvetica" panose="020B0604020202020204" pitchFamily="34" charset="0"/>
                        </a:rPr>
                        <a:t>P2 %</a:t>
                      </a:r>
                      <a:r>
                        <a:rPr lang="es-ES" baseline="0" dirty="0" smtClean="0">
                          <a:latin typeface="Impact" panose="020B0806030902050204" pitchFamily="34" charset="0"/>
                          <a:cs typeface="Helvetica" panose="020B0604020202020204" pitchFamily="34" charset="0"/>
                        </a:rPr>
                        <a:t> </a:t>
                      </a:r>
                      <a:r>
                        <a:rPr lang="es-ES" dirty="0" smtClean="0">
                          <a:latin typeface="Impact" panose="020B0806030902050204" pitchFamily="34" charset="0"/>
                          <a:cs typeface="Helvetica" panose="020B0604020202020204" pitchFamily="34" charset="0"/>
                        </a:rPr>
                        <a:t>(IC 95 %)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i="1" dirty="0" smtClean="0">
                          <a:latin typeface="Impact" panose="020B0806030902050204" pitchFamily="34" charset="0"/>
                          <a:cs typeface="Helvetica" panose="020B0604020202020204" pitchFamily="34" charset="0"/>
                        </a:rPr>
                        <a:t>chi</a:t>
                      </a:r>
                      <a:r>
                        <a:rPr lang="es-ES" sz="1800" baseline="30000" dirty="0" smtClean="0">
                          <a:latin typeface="Impact" panose="020B0806030902050204" pitchFamily="34" charset="0"/>
                          <a:cs typeface="Helvetica" panose="020B0604020202020204" pitchFamily="34" charset="0"/>
                        </a:rPr>
                        <a:t>2</a:t>
                      </a:r>
                    </a:p>
                  </a:txBody>
                  <a:tcPr/>
                </a:tc>
              </a:tr>
              <a:tr h="766509">
                <a:tc>
                  <a:txBody>
                    <a:bodyPr/>
                    <a:lstStyle/>
                    <a:p>
                      <a:pPr algn="ctr"/>
                      <a:r>
                        <a:rPr lang="es-ES" b="1" dirty="0" smtClean="0">
                          <a:latin typeface="Impact" panose="020B0806030902050204" pitchFamily="34" charset="0"/>
                          <a:cs typeface="Helvetica" panose="020B0604020202020204" pitchFamily="34" charset="0"/>
                        </a:rPr>
                        <a:t>PCV13</a:t>
                      </a:r>
                      <a:r>
                        <a:rPr lang="es-ES" dirty="0" smtClean="0">
                          <a:latin typeface="Impact" panose="020B0806030902050204" pitchFamily="34" charset="0"/>
                          <a:cs typeface="Helvetica" panose="020B0604020202020204" pitchFamily="34" charset="0"/>
                        </a:rPr>
                        <a:t>: 14</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26,2 (13 – 39)</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8,3 (0,6 – 17,3)</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0,073</a:t>
                      </a:r>
                      <a:endParaRPr lang="es-ES" dirty="0">
                        <a:latin typeface="Impact" panose="020B0806030902050204" pitchFamily="34" charset="0"/>
                        <a:cs typeface="Helvetica" panose="020B0604020202020204" pitchFamily="34" charset="0"/>
                      </a:endParaRPr>
                    </a:p>
                  </a:txBody>
                  <a:tcPr/>
                </a:tc>
              </a:tr>
              <a:tr h="7665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smtClean="0">
                          <a:latin typeface="Impact" panose="020B0806030902050204" pitchFamily="34" charset="0"/>
                          <a:cs typeface="Helvetica" panose="020B0604020202020204" pitchFamily="34" charset="0"/>
                        </a:rPr>
                        <a:t>PCV13</a:t>
                      </a:r>
                      <a:r>
                        <a:rPr lang="es-ES" dirty="0" smtClean="0">
                          <a:latin typeface="Impact" panose="020B0806030902050204" pitchFamily="34" charset="0"/>
                          <a:cs typeface="Helvetica" panose="020B0604020202020204" pitchFamily="34" charset="0"/>
                        </a:rPr>
                        <a:t>: 3</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9,5 (0,6 – 18)</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44,4 (28 – 60)</a:t>
                      </a:r>
                      <a:endParaRPr lang="es-ES" dirty="0">
                        <a:latin typeface="Impact" panose="020B0806030902050204" pitchFamily="34" charset="0"/>
                        <a:cs typeface="Helvetica" panose="020B0604020202020204" pitchFamily="34" charset="0"/>
                      </a:endParaRPr>
                    </a:p>
                  </a:txBody>
                  <a:tcPr/>
                </a:tc>
                <a:tc>
                  <a:txBody>
                    <a:bodyPr/>
                    <a:lstStyle/>
                    <a:p>
                      <a:pPr algn="ctr"/>
                      <a:r>
                        <a:rPr lang="es-ES" b="1" dirty="0" smtClean="0">
                          <a:latin typeface="Impact" panose="020B0806030902050204" pitchFamily="34" charset="0"/>
                          <a:cs typeface="Helvetica" panose="020B0604020202020204" pitchFamily="34" charset="0"/>
                        </a:rPr>
                        <a:t>0,0001</a:t>
                      </a:r>
                      <a:endParaRPr lang="es-ES" b="1" dirty="0">
                        <a:latin typeface="Impact" panose="020B0806030902050204" pitchFamily="34" charset="0"/>
                        <a:cs typeface="Helvetica" panose="020B0604020202020204" pitchFamily="34" charset="0"/>
                      </a:endParaRPr>
                    </a:p>
                  </a:txBody>
                  <a:tcPr/>
                </a:tc>
              </a:tr>
              <a:tr h="766509">
                <a:tc>
                  <a:txBody>
                    <a:bodyPr/>
                    <a:lstStyle/>
                    <a:p>
                      <a:pPr algn="ctr"/>
                      <a:r>
                        <a:rPr lang="es-ES" b="1" dirty="0" smtClean="0">
                          <a:latin typeface="Impact" panose="020B0806030902050204" pitchFamily="34" charset="0"/>
                          <a:cs typeface="Helvetica" panose="020B0604020202020204" pitchFamily="34" charset="0"/>
                        </a:rPr>
                        <a:t>No PCV13</a:t>
                      </a:r>
                      <a:r>
                        <a:rPr lang="es-ES" dirty="0" smtClean="0">
                          <a:latin typeface="Impact" panose="020B0806030902050204" pitchFamily="34" charset="0"/>
                          <a:cs typeface="Helvetica" panose="020B0604020202020204" pitchFamily="34" charset="0"/>
                        </a:rPr>
                        <a:t>: 12F</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29,6 (12 – 47)</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20,5 (13 – 27)</a:t>
                      </a:r>
                      <a:endParaRPr lang="es-ES" dirty="0">
                        <a:latin typeface="Impact" panose="020B0806030902050204" pitchFamily="34" charset="0"/>
                        <a:cs typeface="Helvetica" panose="020B0604020202020204" pitchFamily="34" charset="0"/>
                      </a:endParaRPr>
                    </a:p>
                  </a:txBody>
                  <a:tcPr/>
                </a:tc>
                <a:tc>
                  <a:txBody>
                    <a:bodyPr/>
                    <a:lstStyle/>
                    <a:p>
                      <a:pPr algn="ctr"/>
                      <a:r>
                        <a:rPr lang="es-ES" dirty="0" smtClean="0">
                          <a:latin typeface="Impact" panose="020B0806030902050204" pitchFamily="34" charset="0"/>
                          <a:cs typeface="Helvetica" panose="020B0604020202020204" pitchFamily="34" charset="0"/>
                        </a:rPr>
                        <a:t>0,31</a:t>
                      </a:r>
                      <a:endParaRPr lang="es-ES" dirty="0">
                        <a:latin typeface="Impact" panose="020B0806030902050204" pitchFamily="34" charset="0"/>
                        <a:cs typeface="Helvetica" panose="020B0604020202020204" pitchFamily="34" charset="0"/>
                      </a:endParaRPr>
                    </a:p>
                  </a:txBody>
                  <a:tcPr/>
                </a:tc>
              </a:tr>
            </a:tbl>
          </a:graphicData>
        </a:graphic>
      </p:graphicFrame>
    </p:spTree>
    <p:extLst>
      <p:ext uri="{BB962C8B-B14F-4D97-AF65-F5344CB8AC3E}">
        <p14:creationId xmlns:p14="http://schemas.microsoft.com/office/powerpoint/2010/main" val="3227112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ES" dirty="0"/>
              <a:t>Discusión y conclusiones</a:t>
            </a:r>
          </a:p>
        </p:txBody>
      </p:sp>
      <p:sp>
        <p:nvSpPr>
          <p:cNvPr id="6" name="Marcador de contenido 5"/>
          <p:cNvSpPr>
            <a:spLocks noGrp="1"/>
          </p:cNvSpPr>
          <p:nvPr>
            <p:ph sz="quarter" idx="13"/>
          </p:nvPr>
        </p:nvSpPr>
        <p:spPr/>
        <p:txBody>
          <a:bodyPr>
            <a:normAutofit fontScale="92500"/>
          </a:bodyPr>
          <a:lstStyle/>
          <a:p>
            <a:pPr algn="just"/>
            <a:r>
              <a:rPr lang="es-ES" dirty="0"/>
              <a:t>Luego del inicio de la vacunación universal en lactantes en el país, la MN descendió de manera estadísticamente significativa en su incidencia en menores de 15 años y también en población general, lo que puede atribuirse a efecto rebaño. </a:t>
            </a:r>
          </a:p>
          <a:p>
            <a:pPr algn="just"/>
            <a:r>
              <a:rPr lang="es-ES" dirty="0"/>
              <a:t>La tasa de mortalidad cayó casi 3 / 4 partes en el período </a:t>
            </a:r>
            <a:r>
              <a:rPr lang="es-ES" dirty="0" err="1"/>
              <a:t>postvacunal</a:t>
            </a:r>
            <a:r>
              <a:rPr lang="es-ES" dirty="0"/>
              <a:t>; sin embargo, la vacunación no tuvo impacto en la letalidad de la enfermedad, la cual continúa siendo elevada. </a:t>
            </a:r>
          </a:p>
          <a:p>
            <a:pPr algn="just"/>
            <a:r>
              <a:rPr lang="es-ES" dirty="0"/>
              <a:t>En cuanto a los serotipos, se produjo un descenso estadísticamente significativo de los contenidos en la PCV13; no obstante, también se produjo un significativo aumento de los serotipos no </a:t>
            </a:r>
            <a:r>
              <a:rPr lang="es-ES" dirty="0" err="1"/>
              <a:t>vacunales</a:t>
            </a:r>
            <a:r>
              <a:rPr lang="es-ES" dirty="0"/>
              <a:t>. </a:t>
            </a:r>
          </a:p>
          <a:p>
            <a:endParaRPr lang="es-ES" dirty="0"/>
          </a:p>
        </p:txBody>
      </p:sp>
      <p:sp>
        <p:nvSpPr>
          <p:cNvPr id="7" name="Rectángulo 6"/>
          <p:cNvSpPr/>
          <p:nvPr/>
        </p:nvSpPr>
        <p:spPr>
          <a:xfrm>
            <a:off x="73153" y="5584726"/>
            <a:ext cx="11594592" cy="830997"/>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rgbClr val="000000"/>
                </a:solidFill>
                <a:latin typeface="Impact" panose="020B0806030902050204" pitchFamily="34" charset="0"/>
                <a:cs typeface="Helvetica" panose="020B0604020202020204" pitchFamily="34" charset="0"/>
              </a:rPr>
              <a:t>CDC. Use </a:t>
            </a:r>
            <a:r>
              <a:rPr lang="en-US" sz="1200" dirty="0">
                <a:solidFill>
                  <a:srgbClr val="000000"/>
                </a:solidFill>
                <a:latin typeface="Impact" panose="020B0806030902050204" pitchFamily="34" charset="0"/>
                <a:cs typeface="Helvetica" panose="020B0604020202020204" pitchFamily="34" charset="0"/>
              </a:rPr>
              <a:t>of </a:t>
            </a:r>
            <a:r>
              <a:rPr lang="en-US" sz="1200" dirty="0" smtClean="0">
                <a:solidFill>
                  <a:srgbClr val="000000"/>
                </a:solidFill>
                <a:latin typeface="Impact" panose="020B0806030902050204" pitchFamily="34" charset="0"/>
                <a:cs typeface="Helvetica" panose="020B0604020202020204" pitchFamily="34" charset="0"/>
              </a:rPr>
              <a:t>15 – </a:t>
            </a:r>
            <a:r>
              <a:rPr lang="en-US" sz="1200" dirty="0" err="1" smtClean="0">
                <a:solidFill>
                  <a:srgbClr val="000000"/>
                </a:solidFill>
                <a:latin typeface="Impact" panose="020B0806030902050204" pitchFamily="34" charset="0"/>
                <a:cs typeface="Helvetica" panose="020B0604020202020204" pitchFamily="34" charset="0"/>
              </a:rPr>
              <a:t>Valent</a:t>
            </a:r>
            <a:r>
              <a:rPr lang="en-US" sz="1200" dirty="0" smtClean="0">
                <a:solidFill>
                  <a:srgbClr val="000000"/>
                </a:solidFill>
                <a:latin typeface="Impact" panose="020B0806030902050204" pitchFamily="34" charset="0"/>
                <a:cs typeface="Helvetica" panose="020B0604020202020204" pitchFamily="34" charset="0"/>
              </a:rPr>
              <a:t> Pneumococcal </a:t>
            </a:r>
            <a:r>
              <a:rPr lang="en-US" sz="1200" dirty="0">
                <a:solidFill>
                  <a:srgbClr val="000000"/>
                </a:solidFill>
                <a:latin typeface="Impact" panose="020B0806030902050204" pitchFamily="34" charset="0"/>
                <a:cs typeface="Helvetica" panose="020B0604020202020204" pitchFamily="34" charset="0"/>
              </a:rPr>
              <a:t>Conjugate Vaccine and </a:t>
            </a:r>
            <a:r>
              <a:rPr lang="en-US" sz="1200" dirty="0" smtClean="0">
                <a:solidFill>
                  <a:srgbClr val="000000"/>
                </a:solidFill>
                <a:latin typeface="Impact" panose="020B0806030902050204" pitchFamily="34" charset="0"/>
                <a:cs typeface="Helvetica" panose="020B0604020202020204" pitchFamily="34" charset="0"/>
              </a:rPr>
              <a:t>20 – </a:t>
            </a:r>
            <a:r>
              <a:rPr lang="en-US" sz="1200" dirty="0" err="1" smtClean="0">
                <a:solidFill>
                  <a:srgbClr val="000000"/>
                </a:solidFill>
                <a:latin typeface="Impact" panose="020B0806030902050204" pitchFamily="34" charset="0"/>
                <a:cs typeface="Helvetica" panose="020B0604020202020204" pitchFamily="34" charset="0"/>
              </a:rPr>
              <a:t>Valent</a:t>
            </a:r>
            <a:r>
              <a:rPr lang="en-US" sz="1200" dirty="0" smtClean="0">
                <a:solidFill>
                  <a:srgbClr val="000000"/>
                </a:solidFill>
                <a:latin typeface="Impact" panose="020B0806030902050204" pitchFamily="34" charset="0"/>
                <a:cs typeface="Helvetica" panose="020B0604020202020204" pitchFamily="34" charset="0"/>
              </a:rPr>
              <a:t> Pneumococcal </a:t>
            </a:r>
            <a:r>
              <a:rPr lang="en-US" sz="1200" dirty="0">
                <a:solidFill>
                  <a:srgbClr val="000000"/>
                </a:solidFill>
                <a:latin typeface="Impact" panose="020B0806030902050204" pitchFamily="34" charset="0"/>
                <a:cs typeface="Helvetica" panose="020B0604020202020204" pitchFamily="34" charset="0"/>
              </a:rPr>
              <a:t>Conjugate Vaccine Among U.S. Adults: Updated Recommendations of the Advisory Committee on Immunization Practices — United States, </a:t>
            </a:r>
            <a:r>
              <a:rPr lang="en-US" sz="1200" dirty="0" smtClean="0">
                <a:solidFill>
                  <a:srgbClr val="000000"/>
                </a:solidFill>
                <a:latin typeface="Impact" panose="020B0806030902050204" pitchFamily="34" charset="0"/>
                <a:cs typeface="Helvetica" panose="020B0604020202020204" pitchFamily="34" charset="0"/>
              </a:rPr>
              <a:t>2022. </a:t>
            </a:r>
            <a:r>
              <a:rPr lang="en-US" sz="1200" i="1" dirty="0" smtClean="0">
                <a:solidFill>
                  <a:srgbClr val="000000"/>
                </a:solidFill>
                <a:latin typeface="Impact" panose="020B0806030902050204" pitchFamily="34" charset="0"/>
                <a:cs typeface="Helvetica" panose="020B0604020202020204" pitchFamily="34" charset="0"/>
              </a:rPr>
              <a:t>Weekly</a:t>
            </a:r>
            <a:r>
              <a:rPr lang="en-US" sz="1200" dirty="0">
                <a:solidFill>
                  <a:srgbClr val="000000"/>
                </a:solidFill>
                <a:latin typeface="Impact" panose="020B0806030902050204" pitchFamily="34" charset="0"/>
                <a:cs typeface="Helvetica" panose="020B0604020202020204" pitchFamily="34" charset="0"/>
              </a:rPr>
              <a:t> / January 28, 2022 / 71(4);</a:t>
            </a:r>
            <a:r>
              <a:rPr lang="en-US" sz="1200" dirty="0" smtClean="0">
                <a:solidFill>
                  <a:srgbClr val="000000"/>
                </a:solidFill>
                <a:latin typeface="Impact" panose="020B0806030902050204" pitchFamily="34" charset="0"/>
                <a:cs typeface="Helvetica" panose="020B0604020202020204" pitchFamily="34" charset="0"/>
              </a:rPr>
              <a:t>109 – 117. Disponible</a:t>
            </a:r>
            <a:r>
              <a:rPr lang="en-US" sz="1200" dirty="0">
                <a:solidFill>
                  <a:srgbClr val="000000"/>
                </a:solidFill>
                <a:latin typeface="Impact" panose="020B0806030902050204" pitchFamily="34" charset="0"/>
                <a:cs typeface="Helvetica" panose="020B0604020202020204" pitchFamily="34" charset="0"/>
              </a:rPr>
              <a:t> en</a:t>
            </a:r>
            <a:r>
              <a:rPr lang="en-US" sz="1200" dirty="0" smtClean="0">
                <a:solidFill>
                  <a:srgbClr val="000000"/>
                </a:solidFill>
                <a:latin typeface="Impact" panose="020B0806030902050204" pitchFamily="34" charset="0"/>
                <a:cs typeface="Helvetica" panose="020B0604020202020204" pitchFamily="34" charset="0"/>
              </a:rPr>
              <a:t>: </a:t>
            </a:r>
            <a:r>
              <a:rPr lang="en-US" sz="1200" dirty="0" smtClean="0">
                <a:solidFill>
                  <a:srgbClr val="000000"/>
                </a:solidFill>
                <a:latin typeface="Impact" panose="020B0806030902050204" pitchFamily="34" charset="0"/>
                <a:cs typeface="Helvetica" panose="020B0604020202020204" pitchFamily="34" charset="0"/>
                <a:hlinkClick r:id="rId2"/>
              </a:rPr>
              <a:t>https</a:t>
            </a:r>
            <a:r>
              <a:rPr lang="en-US" sz="1200" dirty="0">
                <a:solidFill>
                  <a:srgbClr val="000000"/>
                </a:solidFill>
                <a:latin typeface="Impact" panose="020B0806030902050204" pitchFamily="34" charset="0"/>
                <a:cs typeface="Helvetica" panose="020B0604020202020204" pitchFamily="34" charset="0"/>
                <a:hlinkClick r:id="rId2"/>
              </a:rPr>
              <a:t>://</a:t>
            </a:r>
            <a:r>
              <a:rPr lang="en-US" sz="1200" dirty="0" smtClean="0">
                <a:solidFill>
                  <a:srgbClr val="000000"/>
                </a:solidFill>
                <a:latin typeface="Impact" panose="020B0806030902050204" pitchFamily="34" charset="0"/>
                <a:cs typeface="Helvetica" panose="020B0604020202020204" pitchFamily="34" charset="0"/>
                <a:hlinkClick r:id="rId2"/>
              </a:rPr>
              <a:t>www.cdc.gov/mmwr/volumes/71/wr/mm7104a1.htm</a:t>
            </a:r>
            <a:r>
              <a:rPr lang="en-US" sz="1200" dirty="0" smtClean="0">
                <a:solidFill>
                  <a:srgbClr val="000000"/>
                </a:solidFill>
                <a:latin typeface="Impact" panose="020B0806030902050204" pitchFamily="34" charset="0"/>
                <a:cs typeface="Helvetica" panose="020B0604020202020204" pitchFamily="34" charset="0"/>
              </a:rPr>
              <a:t>   </a:t>
            </a:r>
          </a:p>
          <a:p>
            <a:pPr marL="171450" indent="-171450" algn="just">
              <a:buFont typeface="Arial" panose="020B0604020202020204" pitchFamily="34" charset="0"/>
              <a:buChar char="•"/>
            </a:pPr>
            <a:r>
              <a:rPr lang="en-US" sz="1200" b="0" i="0" dirty="0" smtClean="0">
                <a:solidFill>
                  <a:srgbClr val="000000"/>
                </a:solidFill>
                <a:effectLst/>
                <a:latin typeface="Impact" panose="020B0806030902050204" pitchFamily="34" charset="0"/>
                <a:cs typeface="Helvetica" panose="020B0604020202020204" pitchFamily="34" charset="0"/>
              </a:rPr>
              <a:t>Gutiérrez, C </a:t>
            </a:r>
            <a:r>
              <a:rPr lang="en-US" sz="1200" b="0" i="1" dirty="0" smtClean="0">
                <a:solidFill>
                  <a:srgbClr val="000000"/>
                </a:solidFill>
                <a:effectLst/>
                <a:latin typeface="Impact" panose="020B0806030902050204" pitchFamily="34" charset="0"/>
                <a:cs typeface="Helvetica" panose="020B0604020202020204" pitchFamily="34" charset="0"/>
              </a:rPr>
              <a:t>et al</a:t>
            </a:r>
            <a:r>
              <a:rPr lang="en-US" sz="1200" i="0" dirty="0" smtClean="0">
                <a:solidFill>
                  <a:srgbClr val="000000"/>
                </a:solidFill>
                <a:effectLst/>
                <a:latin typeface="Impact" panose="020B0806030902050204" pitchFamily="34" charset="0"/>
                <a:cs typeface="Helvetica" panose="020B0604020202020204" pitchFamily="34" charset="0"/>
              </a:rPr>
              <a:t>. </a:t>
            </a:r>
            <a:r>
              <a:rPr lang="en-US" sz="1200" dirty="0">
                <a:latin typeface="Impact" panose="020B0806030902050204" pitchFamily="34" charset="0"/>
              </a:rPr>
              <a:t>P</a:t>
            </a:r>
            <a:r>
              <a:rPr lang="en-US" sz="1200" dirty="0" smtClean="0">
                <a:latin typeface="Impact" panose="020B0806030902050204" pitchFamily="34" charset="0"/>
              </a:rPr>
              <a:t>neumococcal meningitis in children: 13 years after the introduction of PCV13 pneumococcal conjugate vaccines in </a:t>
            </a:r>
            <a:r>
              <a:rPr lang="en-US" sz="1200" dirty="0">
                <a:latin typeface="Impact" panose="020B0806030902050204" pitchFamily="34" charset="0"/>
              </a:rPr>
              <a:t>U</a:t>
            </a:r>
            <a:r>
              <a:rPr lang="en-US" sz="1200" dirty="0" smtClean="0">
                <a:latin typeface="Impact" panose="020B0806030902050204" pitchFamily="34" charset="0"/>
              </a:rPr>
              <a:t>ruguay.</a:t>
            </a:r>
            <a:r>
              <a:rPr lang="en-US" sz="1200" b="1" dirty="0">
                <a:latin typeface="Impact" panose="020B0806030902050204" pitchFamily="34" charset="0"/>
              </a:rPr>
              <a:t> </a:t>
            </a:r>
            <a:r>
              <a:rPr lang="en-US" sz="1200" dirty="0">
                <a:latin typeface="Impact" panose="020B0806030902050204" pitchFamily="34" charset="0"/>
              </a:rPr>
              <a:t>ISPPD-12 </a:t>
            </a:r>
            <a:r>
              <a:rPr lang="en-US" sz="1200" dirty="0" smtClean="0">
                <a:latin typeface="Impact" panose="020B0806030902050204" pitchFamily="34" charset="0"/>
              </a:rPr>
              <a:t>Symposium. 19 – 23 June </a:t>
            </a:r>
            <a:r>
              <a:rPr lang="en-US" sz="1200" dirty="0">
                <a:latin typeface="Impact" panose="020B0806030902050204" pitchFamily="34" charset="0"/>
              </a:rPr>
              <a:t>2022, </a:t>
            </a:r>
            <a:r>
              <a:rPr lang="en-US" sz="1200" dirty="0" smtClean="0">
                <a:latin typeface="Impact" panose="020B0806030902050204" pitchFamily="34" charset="0"/>
              </a:rPr>
              <a:t>Toronto, Canada.  </a:t>
            </a:r>
            <a:endParaRPr lang="en-US" sz="1200" i="0" dirty="0">
              <a:solidFill>
                <a:srgbClr val="000000"/>
              </a:solidFill>
              <a:effectLst/>
              <a:latin typeface="Impact" panose="020B0806030902050204" pitchFamily="34" charset="0"/>
              <a:cs typeface="Helvetica" panose="020B0604020202020204" pitchFamily="34" charset="0"/>
            </a:endParaRPr>
          </a:p>
        </p:txBody>
      </p:sp>
    </p:spTree>
    <p:extLst>
      <p:ext uri="{BB962C8B-B14F-4D97-AF65-F5344CB8AC3E}">
        <p14:creationId xmlns:p14="http://schemas.microsoft.com/office/powerpoint/2010/main" val="3497413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Discusión y conclusiones</a:t>
            </a:r>
            <a:endParaRPr lang="es-ES" dirty="0"/>
          </a:p>
        </p:txBody>
      </p:sp>
      <p:sp>
        <p:nvSpPr>
          <p:cNvPr id="3" name="Marcador de contenido 2"/>
          <p:cNvSpPr>
            <a:spLocks noGrp="1"/>
          </p:cNvSpPr>
          <p:nvPr>
            <p:ph sz="quarter" idx="13"/>
          </p:nvPr>
        </p:nvSpPr>
        <p:spPr/>
        <p:txBody>
          <a:bodyPr>
            <a:normAutofit/>
          </a:bodyPr>
          <a:lstStyle/>
          <a:p>
            <a:pPr algn="just"/>
            <a:r>
              <a:rPr lang="es-ES" dirty="0"/>
              <a:t>El serotipo 3 tuvo un aumento estadísticamente significativo en el período </a:t>
            </a:r>
            <a:r>
              <a:rPr lang="es-ES" dirty="0" err="1"/>
              <a:t>postvacunal</a:t>
            </a:r>
            <a:r>
              <a:rPr lang="es-ES" dirty="0"/>
              <a:t>. Investigaciones nacionales recientes aún no publicadas muestran que solo 1 de estos casos se corresponde a edad pediátrica. Podemos inferir, entonces, que la enorme mayoría de estos casos se da en adultos que probablemente no recibieron vacunas conjugadas, si bien los datos del presente trabajo no nos permiten afirmar esta hipótesis.  </a:t>
            </a:r>
          </a:p>
          <a:p>
            <a:pPr algn="just"/>
            <a:r>
              <a:rPr lang="es-ES" dirty="0"/>
              <a:t>De los serotipos no PCV13, el 12F es el más frecuente tanto en el período </a:t>
            </a:r>
            <a:r>
              <a:rPr lang="es-ES" dirty="0" err="1"/>
              <a:t>prevacunal</a:t>
            </a:r>
            <a:r>
              <a:rPr lang="es-ES" dirty="0"/>
              <a:t> como en el </a:t>
            </a:r>
            <a:r>
              <a:rPr lang="es-ES" dirty="0" err="1"/>
              <a:t>postvacunal</a:t>
            </a:r>
            <a:r>
              <a:rPr lang="es-ES" dirty="0"/>
              <a:t>. </a:t>
            </a:r>
          </a:p>
          <a:p>
            <a:endParaRPr lang="es-ES" dirty="0"/>
          </a:p>
        </p:txBody>
      </p:sp>
      <p:sp>
        <p:nvSpPr>
          <p:cNvPr id="4" name="Rectángulo 3"/>
          <p:cNvSpPr/>
          <p:nvPr/>
        </p:nvSpPr>
        <p:spPr>
          <a:xfrm>
            <a:off x="73153" y="5584726"/>
            <a:ext cx="11594592" cy="830997"/>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rgbClr val="000000"/>
                </a:solidFill>
                <a:latin typeface="Impact" panose="020B0806030902050204" pitchFamily="34" charset="0"/>
                <a:cs typeface="Helvetica" panose="020B0604020202020204" pitchFamily="34" charset="0"/>
              </a:rPr>
              <a:t>CDC. Use </a:t>
            </a:r>
            <a:r>
              <a:rPr lang="en-US" sz="1200" dirty="0">
                <a:solidFill>
                  <a:srgbClr val="000000"/>
                </a:solidFill>
                <a:latin typeface="Impact" panose="020B0806030902050204" pitchFamily="34" charset="0"/>
                <a:cs typeface="Helvetica" panose="020B0604020202020204" pitchFamily="34" charset="0"/>
              </a:rPr>
              <a:t>of </a:t>
            </a:r>
            <a:r>
              <a:rPr lang="en-US" sz="1200" dirty="0" smtClean="0">
                <a:solidFill>
                  <a:srgbClr val="000000"/>
                </a:solidFill>
                <a:latin typeface="Impact" panose="020B0806030902050204" pitchFamily="34" charset="0"/>
                <a:cs typeface="Helvetica" panose="020B0604020202020204" pitchFamily="34" charset="0"/>
              </a:rPr>
              <a:t>15 – </a:t>
            </a:r>
            <a:r>
              <a:rPr lang="en-US" sz="1200" dirty="0" err="1" smtClean="0">
                <a:solidFill>
                  <a:srgbClr val="000000"/>
                </a:solidFill>
                <a:latin typeface="Impact" panose="020B0806030902050204" pitchFamily="34" charset="0"/>
                <a:cs typeface="Helvetica" panose="020B0604020202020204" pitchFamily="34" charset="0"/>
              </a:rPr>
              <a:t>Valent</a:t>
            </a:r>
            <a:r>
              <a:rPr lang="en-US" sz="1200" dirty="0" smtClean="0">
                <a:solidFill>
                  <a:srgbClr val="000000"/>
                </a:solidFill>
                <a:latin typeface="Impact" panose="020B0806030902050204" pitchFamily="34" charset="0"/>
                <a:cs typeface="Helvetica" panose="020B0604020202020204" pitchFamily="34" charset="0"/>
              </a:rPr>
              <a:t> Pneumococcal </a:t>
            </a:r>
            <a:r>
              <a:rPr lang="en-US" sz="1200" dirty="0">
                <a:solidFill>
                  <a:srgbClr val="000000"/>
                </a:solidFill>
                <a:latin typeface="Impact" panose="020B0806030902050204" pitchFamily="34" charset="0"/>
                <a:cs typeface="Helvetica" panose="020B0604020202020204" pitchFamily="34" charset="0"/>
              </a:rPr>
              <a:t>Conjugate Vaccine and </a:t>
            </a:r>
            <a:r>
              <a:rPr lang="en-US" sz="1200" dirty="0" smtClean="0">
                <a:solidFill>
                  <a:srgbClr val="000000"/>
                </a:solidFill>
                <a:latin typeface="Impact" panose="020B0806030902050204" pitchFamily="34" charset="0"/>
                <a:cs typeface="Helvetica" panose="020B0604020202020204" pitchFamily="34" charset="0"/>
              </a:rPr>
              <a:t>20 – </a:t>
            </a:r>
            <a:r>
              <a:rPr lang="en-US" sz="1200" dirty="0" err="1" smtClean="0">
                <a:solidFill>
                  <a:srgbClr val="000000"/>
                </a:solidFill>
                <a:latin typeface="Impact" panose="020B0806030902050204" pitchFamily="34" charset="0"/>
                <a:cs typeface="Helvetica" panose="020B0604020202020204" pitchFamily="34" charset="0"/>
              </a:rPr>
              <a:t>Valent</a:t>
            </a:r>
            <a:r>
              <a:rPr lang="en-US" sz="1200" dirty="0" smtClean="0">
                <a:solidFill>
                  <a:srgbClr val="000000"/>
                </a:solidFill>
                <a:latin typeface="Impact" panose="020B0806030902050204" pitchFamily="34" charset="0"/>
                <a:cs typeface="Helvetica" panose="020B0604020202020204" pitchFamily="34" charset="0"/>
              </a:rPr>
              <a:t> Pneumococcal </a:t>
            </a:r>
            <a:r>
              <a:rPr lang="en-US" sz="1200" dirty="0">
                <a:solidFill>
                  <a:srgbClr val="000000"/>
                </a:solidFill>
                <a:latin typeface="Impact" panose="020B0806030902050204" pitchFamily="34" charset="0"/>
                <a:cs typeface="Helvetica" panose="020B0604020202020204" pitchFamily="34" charset="0"/>
              </a:rPr>
              <a:t>Conjugate Vaccine Among U.S. Adults: Updated Recommendations of the Advisory Committee on Immunization Practices — United States, </a:t>
            </a:r>
            <a:r>
              <a:rPr lang="en-US" sz="1200" dirty="0" smtClean="0">
                <a:solidFill>
                  <a:srgbClr val="000000"/>
                </a:solidFill>
                <a:latin typeface="Impact" panose="020B0806030902050204" pitchFamily="34" charset="0"/>
                <a:cs typeface="Helvetica" panose="020B0604020202020204" pitchFamily="34" charset="0"/>
              </a:rPr>
              <a:t>2022. </a:t>
            </a:r>
            <a:r>
              <a:rPr lang="en-US" sz="1200" i="1" dirty="0" smtClean="0">
                <a:solidFill>
                  <a:srgbClr val="000000"/>
                </a:solidFill>
                <a:latin typeface="Impact" panose="020B0806030902050204" pitchFamily="34" charset="0"/>
                <a:cs typeface="Helvetica" panose="020B0604020202020204" pitchFamily="34" charset="0"/>
              </a:rPr>
              <a:t>Weekly</a:t>
            </a:r>
            <a:r>
              <a:rPr lang="en-US" sz="1200" dirty="0">
                <a:solidFill>
                  <a:srgbClr val="000000"/>
                </a:solidFill>
                <a:latin typeface="Impact" panose="020B0806030902050204" pitchFamily="34" charset="0"/>
                <a:cs typeface="Helvetica" panose="020B0604020202020204" pitchFamily="34" charset="0"/>
              </a:rPr>
              <a:t> / January 28, 2022 / 71(4);</a:t>
            </a:r>
            <a:r>
              <a:rPr lang="en-US" sz="1200" dirty="0" smtClean="0">
                <a:solidFill>
                  <a:srgbClr val="000000"/>
                </a:solidFill>
                <a:latin typeface="Impact" panose="020B0806030902050204" pitchFamily="34" charset="0"/>
                <a:cs typeface="Helvetica" panose="020B0604020202020204" pitchFamily="34" charset="0"/>
              </a:rPr>
              <a:t>109 – 117. Disponible</a:t>
            </a:r>
            <a:r>
              <a:rPr lang="en-US" sz="1200" dirty="0">
                <a:solidFill>
                  <a:srgbClr val="000000"/>
                </a:solidFill>
                <a:latin typeface="Impact" panose="020B0806030902050204" pitchFamily="34" charset="0"/>
                <a:cs typeface="Helvetica" panose="020B0604020202020204" pitchFamily="34" charset="0"/>
              </a:rPr>
              <a:t> en</a:t>
            </a:r>
            <a:r>
              <a:rPr lang="en-US" sz="1200" dirty="0" smtClean="0">
                <a:solidFill>
                  <a:srgbClr val="000000"/>
                </a:solidFill>
                <a:latin typeface="Impact" panose="020B0806030902050204" pitchFamily="34" charset="0"/>
                <a:cs typeface="Helvetica" panose="020B0604020202020204" pitchFamily="34" charset="0"/>
              </a:rPr>
              <a:t>: </a:t>
            </a:r>
            <a:r>
              <a:rPr lang="en-US" sz="1200" dirty="0" smtClean="0">
                <a:solidFill>
                  <a:srgbClr val="000000"/>
                </a:solidFill>
                <a:latin typeface="Impact" panose="020B0806030902050204" pitchFamily="34" charset="0"/>
                <a:cs typeface="Helvetica" panose="020B0604020202020204" pitchFamily="34" charset="0"/>
                <a:hlinkClick r:id="rId2"/>
              </a:rPr>
              <a:t>https</a:t>
            </a:r>
            <a:r>
              <a:rPr lang="en-US" sz="1200" dirty="0">
                <a:solidFill>
                  <a:srgbClr val="000000"/>
                </a:solidFill>
                <a:latin typeface="Impact" panose="020B0806030902050204" pitchFamily="34" charset="0"/>
                <a:cs typeface="Helvetica" panose="020B0604020202020204" pitchFamily="34" charset="0"/>
                <a:hlinkClick r:id="rId2"/>
              </a:rPr>
              <a:t>://</a:t>
            </a:r>
            <a:r>
              <a:rPr lang="en-US" sz="1200" dirty="0" smtClean="0">
                <a:solidFill>
                  <a:srgbClr val="000000"/>
                </a:solidFill>
                <a:latin typeface="Impact" panose="020B0806030902050204" pitchFamily="34" charset="0"/>
                <a:cs typeface="Helvetica" panose="020B0604020202020204" pitchFamily="34" charset="0"/>
                <a:hlinkClick r:id="rId2"/>
              </a:rPr>
              <a:t>www.cdc.gov/mmwr/volumes/71/wr/mm7104a1.htm</a:t>
            </a:r>
            <a:r>
              <a:rPr lang="en-US" sz="1200" dirty="0" smtClean="0">
                <a:solidFill>
                  <a:srgbClr val="000000"/>
                </a:solidFill>
                <a:latin typeface="Impact" panose="020B0806030902050204" pitchFamily="34" charset="0"/>
                <a:cs typeface="Helvetica" panose="020B0604020202020204" pitchFamily="34" charset="0"/>
              </a:rPr>
              <a:t>   </a:t>
            </a:r>
          </a:p>
          <a:p>
            <a:pPr marL="171450" indent="-171450" algn="just">
              <a:buFont typeface="Arial" panose="020B0604020202020204" pitchFamily="34" charset="0"/>
              <a:buChar char="•"/>
            </a:pPr>
            <a:r>
              <a:rPr lang="en-US" sz="1200" b="0" i="0" dirty="0" smtClean="0">
                <a:solidFill>
                  <a:srgbClr val="000000"/>
                </a:solidFill>
                <a:effectLst/>
                <a:latin typeface="Impact" panose="020B0806030902050204" pitchFamily="34" charset="0"/>
                <a:cs typeface="Helvetica" panose="020B0604020202020204" pitchFamily="34" charset="0"/>
              </a:rPr>
              <a:t>Gutiérrez, C </a:t>
            </a:r>
            <a:r>
              <a:rPr lang="en-US" sz="1200" b="0" i="1" dirty="0" smtClean="0">
                <a:solidFill>
                  <a:srgbClr val="000000"/>
                </a:solidFill>
                <a:effectLst/>
                <a:latin typeface="Impact" panose="020B0806030902050204" pitchFamily="34" charset="0"/>
                <a:cs typeface="Helvetica" panose="020B0604020202020204" pitchFamily="34" charset="0"/>
              </a:rPr>
              <a:t>et al</a:t>
            </a:r>
            <a:r>
              <a:rPr lang="en-US" sz="1200" i="0" dirty="0" smtClean="0">
                <a:solidFill>
                  <a:srgbClr val="000000"/>
                </a:solidFill>
                <a:effectLst/>
                <a:latin typeface="Impact" panose="020B0806030902050204" pitchFamily="34" charset="0"/>
                <a:cs typeface="Helvetica" panose="020B0604020202020204" pitchFamily="34" charset="0"/>
              </a:rPr>
              <a:t>. </a:t>
            </a:r>
            <a:r>
              <a:rPr lang="en-US" sz="1200" dirty="0">
                <a:latin typeface="Impact" panose="020B0806030902050204" pitchFamily="34" charset="0"/>
              </a:rPr>
              <a:t>P</a:t>
            </a:r>
            <a:r>
              <a:rPr lang="en-US" sz="1200" dirty="0" smtClean="0">
                <a:latin typeface="Impact" panose="020B0806030902050204" pitchFamily="34" charset="0"/>
              </a:rPr>
              <a:t>neumococcal meningitis in children: 13 years after the introduction of PCV13 pneumococcal conjugate vaccines in </a:t>
            </a:r>
            <a:r>
              <a:rPr lang="en-US" sz="1200" dirty="0">
                <a:latin typeface="Impact" panose="020B0806030902050204" pitchFamily="34" charset="0"/>
              </a:rPr>
              <a:t>U</a:t>
            </a:r>
            <a:r>
              <a:rPr lang="en-US" sz="1200" dirty="0" smtClean="0">
                <a:latin typeface="Impact" panose="020B0806030902050204" pitchFamily="34" charset="0"/>
              </a:rPr>
              <a:t>ruguay.</a:t>
            </a:r>
            <a:r>
              <a:rPr lang="en-US" sz="1200" b="1" dirty="0">
                <a:latin typeface="Impact" panose="020B0806030902050204" pitchFamily="34" charset="0"/>
              </a:rPr>
              <a:t> </a:t>
            </a:r>
            <a:r>
              <a:rPr lang="en-US" sz="1200" dirty="0">
                <a:latin typeface="Impact" panose="020B0806030902050204" pitchFamily="34" charset="0"/>
              </a:rPr>
              <a:t>ISPPD-12 </a:t>
            </a:r>
            <a:r>
              <a:rPr lang="en-US" sz="1200" dirty="0" smtClean="0">
                <a:latin typeface="Impact" panose="020B0806030902050204" pitchFamily="34" charset="0"/>
              </a:rPr>
              <a:t>Symposium. 19 – 23 June </a:t>
            </a:r>
            <a:r>
              <a:rPr lang="en-US" sz="1200" dirty="0">
                <a:latin typeface="Impact" panose="020B0806030902050204" pitchFamily="34" charset="0"/>
              </a:rPr>
              <a:t>2022, </a:t>
            </a:r>
            <a:r>
              <a:rPr lang="en-US" sz="1200" dirty="0" smtClean="0">
                <a:latin typeface="Impact" panose="020B0806030902050204" pitchFamily="34" charset="0"/>
              </a:rPr>
              <a:t>Toronto, Canada.  </a:t>
            </a:r>
            <a:endParaRPr lang="en-US" sz="1200" i="0" dirty="0">
              <a:solidFill>
                <a:srgbClr val="000000"/>
              </a:solidFill>
              <a:effectLst/>
              <a:latin typeface="Impact" panose="020B0806030902050204" pitchFamily="34" charset="0"/>
              <a:cs typeface="Helvetica" panose="020B0604020202020204" pitchFamily="34" charset="0"/>
            </a:endParaRPr>
          </a:p>
        </p:txBody>
      </p:sp>
    </p:spTree>
    <p:extLst>
      <p:ext uri="{BB962C8B-B14F-4D97-AF65-F5344CB8AC3E}">
        <p14:creationId xmlns:p14="http://schemas.microsoft.com/office/powerpoint/2010/main" val="132280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Discusión y conclusiones</a:t>
            </a:r>
            <a:endParaRPr lang="es-ES" dirty="0"/>
          </a:p>
        </p:txBody>
      </p:sp>
      <p:sp>
        <p:nvSpPr>
          <p:cNvPr id="3" name="Marcador de contenido 2"/>
          <p:cNvSpPr>
            <a:spLocks noGrp="1"/>
          </p:cNvSpPr>
          <p:nvPr>
            <p:ph sz="quarter" idx="13"/>
          </p:nvPr>
        </p:nvSpPr>
        <p:spPr/>
        <p:txBody>
          <a:bodyPr>
            <a:normAutofit lnSpcReduction="10000"/>
          </a:bodyPr>
          <a:lstStyle/>
          <a:p>
            <a:pPr algn="just"/>
            <a:r>
              <a:rPr lang="es-ES" dirty="0"/>
              <a:t>Es muy probable que se pudiera combatir el aumento de los serotipos no </a:t>
            </a:r>
            <a:r>
              <a:rPr lang="es-ES" dirty="0" err="1"/>
              <a:t>vacunales</a:t>
            </a:r>
            <a:r>
              <a:rPr lang="es-ES" dirty="0"/>
              <a:t> como el del 12F con el uso de PCV con más serotipos como las recomendadas por el CDC en 2022 para mayores de 65 años (PCV15, PCV20). </a:t>
            </a:r>
          </a:p>
          <a:p>
            <a:pPr algn="just"/>
            <a:r>
              <a:rPr lang="es-ES" dirty="0"/>
              <a:t>Se deben mejorar las cifras de identificación de serotipos causales para una vigilancia de mejor calidad. Para futuras investigaciones será necesario disponer de las edades de los casos de serotipo 3 y el </a:t>
            </a:r>
            <a:r>
              <a:rPr lang="es-ES" i="1" dirty="0"/>
              <a:t>N</a:t>
            </a:r>
            <a:r>
              <a:rPr lang="es-ES" dirty="0"/>
              <a:t> de diagnósticos por PCR, además de conocer el estado inmunitario y </a:t>
            </a:r>
            <a:r>
              <a:rPr lang="es-ES" dirty="0" err="1"/>
              <a:t>vacunal</a:t>
            </a:r>
            <a:r>
              <a:rPr lang="es-ES" dirty="0"/>
              <a:t> de los enfermos. En el caso de los serotipos </a:t>
            </a:r>
            <a:r>
              <a:rPr lang="es-ES" dirty="0" err="1"/>
              <a:t>vacunales</a:t>
            </a:r>
            <a:r>
              <a:rPr lang="es-ES" dirty="0"/>
              <a:t>, habrá que estudiar caso a caso para identificarlos correctamente y conocer eventuales factores de riesgo y / o fallos </a:t>
            </a:r>
            <a:r>
              <a:rPr lang="es-ES" dirty="0" err="1"/>
              <a:t>vacunales</a:t>
            </a:r>
            <a:r>
              <a:rPr lang="es-ES" dirty="0"/>
              <a:t>. </a:t>
            </a:r>
          </a:p>
          <a:p>
            <a:endParaRPr lang="es-ES" dirty="0"/>
          </a:p>
        </p:txBody>
      </p:sp>
      <p:sp>
        <p:nvSpPr>
          <p:cNvPr id="4" name="Rectángulo 3"/>
          <p:cNvSpPr/>
          <p:nvPr/>
        </p:nvSpPr>
        <p:spPr>
          <a:xfrm>
            <a:off x="73153" y="5584726"/>
            <a:ext cx="11594592" cy="830997"/>
          </a:xfrm>
          <a:prstGeom prst="rect">
            <a:avLst/>
          </a:prstGeom>
        </p:spPr>
        <p:txBody>
          <a:bodyPr wrap="square">
            <a:spAutoFit/>
          </a:bodyPr>
          <a:lstStyle/>
          <a:p>
            <a:pPr marL="171450" indent="-171450" algn="just">
              <a:buFont typeface="Arial" panose="020B0604020202020204" pitchFamily="34" charset="0"/>
              <a:buChar char="•"/>
            </a:pPr>
            <a:r>
              <a:rPr lang="en-US" sz="1200" dirty="0" smtClean="0">
                <a:solidFill>
                  <a:srgbClr val="000000"/>
                </a:solidFill>
                <a:latin typeface="Impact" panose="020B0806030902050204" pitchFamily="34" charset="0"/>
                <a:cs typeface="Helvetica" panose="020B0604020202020204" pitchFamily="34" charset="0"/>
              </a:rPr>
              <a:t>CDC. Use </a:t>
            </a:r>
            <a:r>
              <a:rPr lang="en-US" sz="1200" dirty="0">
                <a:solidFill>
                  <a:srgbClr val="000000"/>
                </a:solidFill>
                <a:latin typeface="Impact" panose="020B0806030902050204" pitchFamily="34" charset="0"/>
                <a:cs typeface="Helvetica" panose="020B0604020202020204" pitchFamily="34" charset="0"/>
              </a:rPr>
              <a:t>of </a:t>
            </a:r>
            <a:r>
              <a:rPr lang="en-US" sz="1200" dirty="0" smtClean="0">
                <a:solidFill>
                  <a:srgbClr val="000000"/>
                </a:solidFill>
                <a:latin typeface="Impact" panose="020B0806030902050204" pitchFamily="34" charset="0"/>
                <a:cs typeface="Helvetica" panose="020B0604020202020204" pitchFamily="34" charset="0"/>
              </a:rPr>
              <a:t>15 – </a:t>
            </a:r>
            <a:r>
              <a:rPr lang="en-US" sz="1200" dirty="0" err="1" smtClean="0">
                <a:solidFill>
                  <a:srgbClr val="000000"/>
                </a:solidFill>
                <a:latin typeface="Impact" panose="020B0806030902050204" pitchFamily="34" charset="0"/>
                <a:cs typeface="Helvetica" panose="020B0604020202020204" pitchFamily="34" charset="0"/>
              </a:rPr>
              <a:t>Valent</a:t>
            </a:r>
            <a:r>
              <a:rPr lang="en-US" sz="1200" dirty="0" smtClean="0">
                <a:solidFill>
                  <a:srgbClr val="000000"/>
                </a:solidFill>
                <a:latin typeface="Impact" panose="020B0806030902050204" pitchFamily="34" charset="0"/>
                <a:cs typeface="Helvetica" panose="020B0604020202020204" pitchFamily="34" charset="0"/>
              </a:rPr>
              <a:t> Pneumococcal </a:t>
            </a:r>
            <a:r>
              <a:rPr lang="en-US" sz="1200" dirty="0">
                <a:solidFill>
                  <a:srgbClr val="000000"/>
                </a:solidFill>
                <a:latin typeface="Impact" panose="020B0806030902050204" pitchFamily="34" charset="0"/>
                <a:cs typeface="Helvetica" panose="020B0604020202020204" pitchFamily="34" charset="0"/>
              </a:rPr>
              <a:t>Conjugate Vaccine and </a:t>
            </a:r>
            <a:r>
              <a:rPr lang="en-US" sz="1200" dirty="0" smtClean="0">
                <a:solidFill>
                  <a:srgbClr val="000000"/>
                </a:solidFill>
                <a:latin typeface="Impact" panose="020B0806030902050204" pitchFamily="34" charset="0"/>
                <a:cs typeface="Helvetica" panose="020B0604020202020204" pitchFamily="34" charset="0"/>
              </a:rPr>
              <a:t>20 – </a:t>
            </a:r>
            <a:r>
              <a:rPr lang="en-US" sz="1200" dirty="0" err="1" smtClean="0">
                <a:solidFill>
                  <a:srgbClr val="000000"/>
                </a:solidFill>
                <a:latin typeface="Impact" panose="020B0806030902050204" pitchFamily="34" charset="0"/>
                <a:cs typeface="Helvetica" panose="020B0604020202020204" pitchFamily="34" charset="0"/>
              </a:rPr>
              <a:t>Valent</a:t>
            </a:r>
            <a:r>
              <a:rPr lang="en-US" sz="1200" dirty="0" smtClean="0">
                <a:solidFill>
                  <a:srgbClr val="000000"/>
                </a:solidFill>
                <a:latin typeface="Impact" panose="020B0806030902050204" pitchFamily="34" charset="0"/>
                <a:cs typeface="Helvetica" panose="020B0604020202020204" pitchFamily="34" charset="0"/>
              </a:rPr>
              <a:t> Pneumococcal </a:t>
            </a:r>
            <a:r>
              <a:rPr lang="en-US" sz="1200" dirty="0">
                <a:solidFill>
                  <a:srgbClr val="000000"/>
                </a:solidFill>
                <a:latin typeface="Impact" panose="020B0806030902050204" pitchFamily="34" charset="0"/>
                <a:cs typeface="Helvetica" panose="020B0604020202020204" pitchFamily="34" charset="0"/>
              </a:rPr>
              <a:t>Conjugate Vaccine Among U.S. Adults: Updated Recommendations of the Advisory Committee on Immunization Practices — United States, </a:t>
            </a:r>
            <a:r>
              <a:rPr lang="en-US" sz="1200" dirty="0" smtClean="0">
                <a:solidFill>
                  <a:srgbClr val="000000"/>
                </a:solidFill>
                <a:latin typeface="Impact" panose="020B0806030902050204" pitchFamily="34" charset="0"/>
                <a:cs typeface="Helvetica" panose="020B0604020202020204" pitchFamily="34" charset="0"/>
              </a:rPr>
              <a:t>2022. </a:t>
            </a:r>
            <a:r>
              <a:rPr lang="en-US" sz="1200" i="1" dirty="0" smtClean="0">
                <a:solidFill>
                  <a:srgbClr val="000000"/>
                </a:solidFill>
                <a:latin typeface="Impact" panose="020B0806030902050204" pitchFamily="34" charset="0"/>
                <a:cs typeface="Helvetica" panose="020B0604020202020204" pitchFamily="34" charset="0"/>
              </a:rPr>
              <a:t>Weekly</a:t>
            </a:r>
            <a:r>
              <a:rPr lang="en-US" sz="1200" dirty="0">
                <a:solidFill>
                  <a:srgbClr val="000000"/>
                </a:solidFill>
                <a:latin typeface="Impact" panose="020B0806030902050204" pitchFamily="34" charset="0"/>
                <a:cs typeface="Helvetica" panose="020B0604020202020204" pitchFamily="34" charset="0"/>
              </a:rPr>
              <a:t> / January 28, 2022 / 71(4);</a:t>
            </a:r>
            <a:r>
              <a:rPr lang="en-US" sz="1200" dirty="0" smtClean="0">
                <a:solidFill>
                  <a:srgbClr val="000000"/>
                </a:solidFill>
                <a:latin typeface="Impact" panose="020B0806030902050204" pitchFamily="34" charset="0"/>
                <a:cs typeface="Helvetica" panose="020B0604020202020204" pitchFamily="34" charset="0"/>
              </a:rPr>
              <a:t>109 – 117. Disponible</a:t>
            </a:r>
            <a:r>
              <a:rPr lang="en-US" sz="1200" dirty="0">
                <a:solidFill>
                  <a:srgbClr val="000000"/>
                </a:solidFill>
                <a:latin typeface="Impact" panose="020B0806030902050204" pitchFamily="34" charset="0"/>
                <a:cs typeface="Helvetica" panose="020B0604020202020204" pitchFamily="34" charset="0"/>
              </a:rPr>
              <a:t> en</a:t>
            </a:r>
            <a:r>
              <a:rPr lang="en-US" sz="1200" dirty="0" smtClean="0">
                <a:solidFill>
                  <a:srgbClr val="000000"/>
                </a:solidFill>
                <a:latin typeface="Impact" panose="020B0806030902050204" pitchFamily="34" charset="0"/>
                <a:cs typeface="Helvetica" panose="020B0604020202020204" pitchFamily="34" charset="0"/>
              </a:rPr>
              <a:t>: </a:t>
            </a:r>
            <a:r>
              <a:rPr lang="en-US" sz="1200" dirty="0" smtClean="0">
                <a:solidFill>
                  <a:srgbClr val="000000"/>
                </a:solidFill>
                <a:latin typeface="Impact" panose="020B0806030902050204" pitchFamily="34" charset="0"/>
                <a:cs typeface="Helvetica" panose="020B0604020202020204" pitchFamily="34" charset="0"/>
                <a:hlinkClick r:id="rId2"/>
              </a:rPr>
              <a:t>https</a:t>
            </a:r>
            <a:r>
              <a:rPr lang="en-US" sz="1200" dirty="0">
                <a:solidFill>
                  <a:srgbClr val="000000"/>
                </a:solidFill>
                <a:latin typeface="Impact" panose="020B0806030902050204" pitchFamily="34" charset="0"/>
                <a:cs typeface="Helvetica" panose="020B0604020202020204" pitchFamily="34" charset="0"/>
                <a:hlinkClick r:id="rId2"/>
              </a:rPr>
              <a:t>://</a:t>
            </a:r>
            <a:r>
              <a:rPr lang="en-US" sz="1200" dirty="0" smtClean="0">
                <a:solidFill>
                  <a:srgbClr val="000000"/>
                </a:solidFill>
                <a:latin typeface="Impact" panose="020B0806030902050204" pitchFamily="34" charset="0"/>
                <a:cs typeface="Helvetica" panose="020B0604020202020204" pitchFamily="34" charset="0"/>
                <a:hlinkClick r:id="rId2"/>
              </a:rPr>
              <a:t>www.cdc.gov/mmwr/volumes/71/wr/mm7104a1.htm</a:t>
            </a:r>
            <a:r>
              <a:rPr lang="en-US" sz="1200" dirty="0" smtClean="0">
                <a:solidFill>
                  <a:srgbClr val="000000"/>
                </a:solidFill>
                <a:latin typeface="Impact" panose="020B0806030902050204" pitchFamily="34" charset="0"/>
                <a:cs typeface="Helvetica" panose="020B0604020202020204" pitchFamily="34" charset="0"/>
              </a:rPr>
              <a:t>   </a:t>
            </a:r>
          </a:p>
          <a:p>
            <a:pPr marL="171450" indent="-171450" algn="just">
              <a:buFont typeface="Arial" panose="020B0604020202020204" pitchFamily="34" charset="0"/>
              <a:buChar char="•"/>
            </a:pPr>
            <a:r>
              <a:rPr lang="en-US" sz="1200" b="0" i="0" dirty="0" smtClean="0">
                <a:solidFill>
                  <a:srgbClr val="000000"/>
                </a:solidFill>
                <a:effectLst/>
                <a:latin typeface="Impact" panose="020B0806030902050204" pitchFamily="34" charset="0"/>
                <a:cs typeface="Helvetica" panose="020B0604020202020204" pitchFamily="34" charset="0"/>
              </a:rPr>
              <a:t>Gutiérrez, C </a:t>
            </a:r>
            <a:r>
              <a:rPr lang="en-US" sz="1200" b="0" i="1" dirty="0" smtClean="0">
                <a:solidFill>
                  <a:srgbClr val="000000"/>
                </a:solidFill>
                <a:effectLst/>
                <a:latin typeface="Impact" panose="020B0806030902050204" pitchFamily="34" charset="0"/>
                <a:cs typeface="Helvetica" panose="020B0604020202020204" pitchFamily="34" charset="0"/>
              </a:rPr>
              <a:t>et al</a:t>
            </a:r>
            <a:r>
              <a:rPr lang="en-US" sz="1200" i="0" dirty="0" smtClean="0">
                <a:solidFill>
                  <a:srgbClr val="000000"/>
                </a:solidFill>
                <a:effectLst/>
                <a:latin typeface="Impact" panose="020B0806030902050204" pitchFamily="34" charset="0"/>
                <a:cs typeface="Helvetica" panose="020B0604020202020204" pitchFamily="34" charset="0"/>
              </a:rPr>
              <a:t>. </a:t>
            </a:r>
            <a:r>
              <a:rPr lang="en-US" sz="1200" dirty="0">
                <a:latin typeface="Impact" panose="020B0806030902050204" pitchFamily="34" charset="0"/>
              </a:rPr>
              <a:t>P</a:t>
            </a:r>
            <a:r>
              <a:rPr lang="en-US" sz="1200" dirty="0" smtClean="0">
                <a:latin typeface="Impact" panose="020B0806030902050204" pitchFamily="34" charset="0"/>
              </a:rPr>
              <a:t>neumococcal meningitis in children: 13 years after the introduction of PCV13 pneumococcal conjugate vaccines in </a:t>
            </a:r>
            <a:r>
              <a:rPr lang="en-US" sz="1200" dirty="0">
                <a:latin typeface="Impact" panose="020B0806030902050204" pitchFamily="34" charset="0"/>
              </a:rPr>
              <a:t>U</a:t>
            </a:r>
            <a:r>
              <a:rPr lang="en-US" sz="1200" dirty="0" smtClean="0">
                <a:latin typeface="Impact" panose="020B0806030902050204" pitchFamily="34" charset="0"/>
              </a:rPr>
              <a:t>ruguay.</a:t>
            </a:r>
            <a:r>
              <a:rPr lang="en-US" sz="1200" b="1" dirty="0">
                <a:latin typeface="Impact" panose="020B0806030902050204" pitchFamily="34" charset="0"/>
              </a:rPr>
              <a:t> </a:t>
            </a:r>
            <a:r>
              <a:rPr lang="en-US" sz="1200" dirty="0">
                <a:latin typeface="Impact" panose="020B0806030902050204" pitchFamily="34" charset="0"/>
              </a:rPr>
              <a:t>ISPPD-12 </a:t>
            </a:r>
            <a:r>
              <a:rPr lang="en-US" sz="1200" dirty="0" smtClean="0">
                <a:latin typeface="Impact" panose="020B0806030902050204" pitchFamily="34" charset="0"/>
              </a:rPr>
              <a:t>Symposium. 19 – 23 June </a:t>
            </a:r>
            <a:r>
              <a:rPr lang="en-US" sz="1200" dirty="0">
                <a:latin typeface="Impact" panose="020B0806030902050204" pitchFamily="34" charset="0"/>
              </a:rPr>
              <a:t>2022, </a:t>
            </a:r>
            <a:r>
              <a:rPr lang="en-US" sz="1200" dirty="0" smtClean="0">
                <a:latin typeface="Impact" panose="020B0806030902050204" pitchFamily="34" charset="0"/>
              </a:rPr>
              <a:t>Toronto, Canada.  </a:t>
            </a:r>
            <a:endParaRPr lang="en-US" sz="1200" i="0" dirty="0">
              <a:solidFill>
                <a:srgbClr val="000000"/>
              </a:solidFill>
              <a:effectLst/>
              <a:latin typeface="Impact" panose="020B0806030902050204" pitchFamily="34" charset="0"/>
              <a:cs typeface="Helvetica" panose="020B0604020202020204" pitchFamily="34" charset="0"/>
            </a:endParaRPr>
          </a:p>
        </p:txBody>
      </p:sp>
    </p:spTree>
    <p:extLst>
      <p:ext uri="{BB962C8B-B14F-4D97-AF65-F5344CB8AC3E}">
        <p14:creationId xmlns:p14="http://schemas.microsoft.com/office/powerpoint/2010/main" val="3816810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Muchas gracias por su atención</a:t>
            </a:r>
            <a:endParaRPr lang="es-ES"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82125" y="2063750"/>
            <a:ext cx="5400557" cy="406273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 y="2063750"/>
            <a:ext cx="5084717" cy="4062730"/>
          </a:xfrm>
          <a:prstGeom prst="rect">
            <a:avLst/>
          </a:prstGeom>
        </p:spPr>
      </p:pic>
    </p:spTree>
    <p:extLst>
      <p:ext uri="{BB962C8B-B14F-4D97-AF65-F5344CB8AC3E}">
        <p14:creationId xmlns:p14="http://schemas.microsoft.com/office/powerpoint/2010/main" val="859256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AR" dirty="0"/>
              <a:t>Introducción</a:t>
            </a:r>
            <a:endParaRPr lang="es-ES" dirty="0"/>
          </a:p>
        </p:txBody>
      </p:sp>
      <p:sp>
        <p:nvSpPr>
          <p:cNvPr id="5" name="Marcador de contenido 4"/>
          <p:cNvSpPr>
            <a:spLocks noGrp="1"/>
          </p:cNvSpPr>
          <p:nvPr>
            <p:ph sz="quarter" idx="13"/>
          </p:nvPr>
        </p:nvSpPr>
        <p:spPr/>
        <p:txBody>
          <a:bodyPr>
            <a:normAutofit fontScale="70000" lnSpcReduction="20000"/>
          </a:bodyPr>
          <a:lstStyle/>
          <a:p>
            <a:pPr algn="just"/>
            <a:r>
              <a:rPr lang="es-UY" dirty="0"/>
              <a:t>La meningitis </a:t>
            </a:r>
            <a:r>
              <a:rPr lang="es-UY" dirty="0" err="1"/>
              <a:t>neumocócica</a:t>
            </a:r>
            <a:r>
              <a:rPr lang="es-UY" dirty="0"/>
              <a:t> (MN) es una enfermedad con elevada morbimortalidad, afectando fundamentalmente a los extremos de la vida. </a:t>
            </a:r>
          </a:p>
          <a:p>
            <a:pPr algn="just"/>
            <a:r>
              <a:rPr lang="es-UY" dirty="0"/>
              <a:t>En 2008 se introdujo la vacunación universal a niños con las vacunas conjugadas, inicialmente PCV7 que rápidamente se cambió a PCV13 (esquema 2 + 1, años 2008 a 2010). </a:t>
            </a:r>
          </a:p>
          <a:p>
            <a:pPr algn="just"/>
            <a:r>
              <a:rPr lang="es-UY" dirty="0"/>
              <a:t>Con coberturas del 95 % a nivel nacional, se demostró una reducción significativa en la edad pediátrica de la carga de enfermedad </a:t>
            </a:r>
            <a:r>
              <a:rPr lang="es-UY" dirty="0" err="1"/>
              <a:t>neumocócica</a:t>
            </a:r>
            <a:r>
              <a:rPr lang="es-UY" dirty="0"/>
              <a:t> incluyendo la meningitis.</a:t>
            </a:r>
          </a:p>
          <a:p>
            <a:pPr algn="just"/>
            <a:r>
              <a:rPr lang="es-UY" dirty="0"/>
              <a:t>Desde el año 2002 se utiliza vacuna </a:t>
            </a:r>
            <a:r>
              <a:rPr lang="es-UY" dirty="0" err="1"/>
              <a:t>polisacarídica</a:t>
            </a:r>
            <a:r>
              <a:rPr lang="es-UY" dirty="0"/>
              <a:t> </a:t>
            </a:r>
            <a:r>
              <a:rPr lang="es-UY" dirty="0" err="1"/>
              <a:t>antineumocócica</a:t>
            </a:r>
            <a:r>
              <a:rPr lang="es-UY" dirty="0"/>
              <a:t> 23 </a:t>
            </a:r>
            <a:r>
              <a:rPr lang="es-UY" dirty="0" err="1"/>
              <a:t>valente</a:t>
            </a:r>
            <a:r>
              <a:rPr lang="es-UY" dirty="0"/>
              <a:t> en población de riesgo, realizándose campañas anuales conjuntamente con la vacunación antigripal. En los últimos 14 años (2008 – 2021), el promedio de dosis administradas es de alrededor de 2.268 por año. </a:t>
            </a:r>
          </a:p>
          <a:p>
            <a:pPr algn="just"/>
            <a:r>
              <a:rPr lang="es-UY" dirty="0"/>
              <a:t>La PCV13 en adultos está recomendada por el Ministerio de Salud Pública para poblaciones de riesgo (</a:t>
            </a:r>
            <a:r>
              <a:rPr lang="es-UY" dirty="0" err="1"/>
              <a:t>asplenia</a:t>
            </a:r>
            <a:r>
              <a:rPr lang="es-UY" dirty="0"/>
              <a:t>, </a:t>
            </a:r>
            <a:r>
              <a:rPr lang="es-UY" dirty="0" err="1"/>
              <a:t>inmunocompromiso</a:t>
            </a:r>
            <a:r>
              <a:rPr lang="es-UY" dirty="0"/>
              <a:t>, VIH, enfermedad renal crónica, hemodiálisis, diabetes mellitus, enfermedad hepática crónica y enfermedades cardíacas o pulmonares crónicas). </a:t>
            </a:r>
          </a:p>
          <a:p>
            <a:endParaRPr lang="es-ES" dirty="0"/>
          </a:p>
        </p:txBody>
      </p:sp>
      <p:sp>
        <p:nvSpPr>
          <p:cNvPr id="6" name="Rectángulo 5"/>
          <p:cNvSpPr/>
          <p:nvPr/>
        </p:nvSpPr>
        <p:spPr>
          <a:xfrm>
            <a:off x="635000" y="5915353"/>
            <a:ext cx="10922000" cy="738664"/>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Impact" panose="020B0806030902050204" pitchFamily="34" charset="0"/>
                <a:cs typeface="Helvetica" panose="020B0604020202020204" pitchFamily="34" charset="0"/>
              </a:rPr>
              <a:t>PAHO. Immunization in </a:t>
            </a:r>
            <a:r>
              <a:rPr lang="en-US" sz="1400" dirty="0">
                <a:latin typeface="Impact" panose="020B0806030902050204" pitchFamily="34" charset="0"/>
                <a:cs typeface="Helvetica" panose="020B0604020202020204" pitchFamily="34" charset="0"/>
              </a:rPr>
              <a:t>the </a:t>
            </a:r>
            <a:r>
              <a:rPr lang="en-US" sz="1400" dirty="0" smtClean="0">
                <a:latin typeface="Impact" panose="020B0806030902050204" pitchFamily="34" charset="0"/>
                <a:cs typeface="Helvetica" panose="020B0604020202020204" pitchFamily="34" charset="0"/>
              </a:rPr>
              <a:t>Americas. 2020 Summary. Comprehensive </a:t>
            </a:r>
            <a:r>
              <a:rPr lang="en-US" sz="1400" dirty="0">
                <a:latin typeface="Impact" panose="020B0806030902050204" pitchFamily="34" charset="0"/>
                <a:cs typeface="Helvetica" panose="020B0604020202020204" pitchFamily="34" charset="0"/>
              </a:rPr>
              <a:t>Family </a:t>
            </a:r>
            <a:r>
              <a:rPr lang="en-US" sz="1400" dirty="0" smtClean="0">
                <a:latin typeface="Impact" panose="020B0806030902050204" pitchFamily="34" charset="0"/>
                <a:cs typeface="Helvetica" panose="020B0604020202020204" pitchFamily="34" charset="0"/>
              </a:rPr>
              <a:t>Immunization. Family</a:t>
            </a:r>
            <a:r>
              <a:rPr lang="en-US" sz="1400" dirty="0">
                <a:latin typeface="Impact" panose="020B0806030902050204" pitchFamily="34" charset="0"/>
                <a:cs typeface="Helvetica" panose="020B0604020202020204" pitchFamily="34" charset="0"/>
              </a:rPr>
              <a:t>, Health Promotion, and Life </a:t>
            </a:r>
            <a:r>
              <a:rPr lang="en-US" sz="1400" dirty="0" smtClean="0">
                <a:latin typeface="Impact" panose="020B0806030902050204" pitchFamily="34" charset="0"/>
                <a:cs typeface="Helvetica" panose="020B0604020202020204" pitchFamily="34" charset="0"/>
              </a:rPr>
              <a:t>Course. Disponible en</a:t>
            </a:r>
            <a:r>
              <a:rPr lang="en-US" sz="1400" dirty="0">
                <a:latin typeface="Impact" panose="020B0806030902050204" pitchFamily="34" charset="0"/>
                <a:cs typeface="Helvetica" panose="020B0604020202020204" pitchFamily="34" charset="0"/>
              </a:rPr>
              <a:t>: </a:t>
            </a:r>
            <a:r>
              <a:rPr lang="en-US" sz="1400" dirty="0">
                <a:latin typeface="Impact" panose="020B0806030902050204" pitchFamily="34" charset="0"/>
                <a:cs typeface="Helvetica" panose="020B0604020202020204" pitchFamily="34" charset="0"/>
                <a:hlinkClick r:id="rId2"/>
              </a:rPr>
              <a:t>https://</a:t>
            </a:r>
            <a:r>
              <a:rPr lang="en-US" sz="1400" dirty="0" smtClean="0">
                <a:latin typeface="Impact" panose="020B0806030902050204" pitchFamily="34" charset="0"/>
                <a:cs typeface="Helvetica" panose="020B0604020202020204" pitchFamily="34" charset="0"/>
                <a:hlinkClick r:id="rId2"/>
              </a:rPr>
              <a:t>iris.paho.org/handle/10665.2/55560</a:t>
            </a:r>
            <a:r>
              <a:rPr lang="en-US" sz="1400" dirty="0" smtClean="0">
                <a:latin typeface="Impact" panose="020B0806030902050204" pitchFamily="34" charset="0"/>
                <a:cs typeface="Helvetica" panose="020B0604020202020204" pitchFamily="34" charset="0"/>
              </a:rPr>
              <a:t> </a:t>
            </a:r>
          </a:p>
          <a:p>
            <a:pPr marL="285750" indent="-285750">
              <a:buFont typeface="Arial" panose="020B0604020202020204" pitchFamily="34" charset="0"/>
              <a:buChar char="•"/>
            </a:pPr>
            <a:r>
              <a:rPr lang="en-US" sz="1400" dirty="0" smtClean="0">
                <a:latin typeface="Impact" panose="020B0806030902050204" pitchFamily="34" charset="0"/>
                <a:cs typeface="Helvetica" panose="020B0604020202020204" pitchFamily="34" charset="0"/>
              </a:rPr>
              <a:t>MSP, Uruguay. Esquema de vacunación. Actualizado noviembre 2020.   </a:t>
            </a:r>
            <a:endParaRPr lang="es-ES" sz="1400" dirty="0">
              <a:latin typeface="Impact" panose="020B0806030902050204" pitchFamily="34" charset="0"/>
              <a:cs typeface="Helvetica" panose="020B0604020202020204" pitchFamily="34" charset="0"/>
            </a:endParaRPr>
          </a:p>
        </p:txBody>
      </p:sp>
    </p:spTree>
    <p:extLst>
      <p:ext uri="{BB962C8B-B14F-4D97-AF65-F5344CB8AC3E}">
        <p14:creationId xmlns:p14="http://schemas.microsoft.com/office/powerpoint/2010/main" val="6318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objetivo</a:t>
            </a:r>
            <a:endParaRPr lang="es-ES" dirty="0"/>
          </a:p>
        </p:txBody>
      </p:sp>
      <p:sp>
        <p:nvSpPr>
          <p:cNvPr id="3" name="Marcador de contenido 2"/>
          <p:cNvSpPr>
            <a:spLocks noGrp="1"/>
          </p:cNvSpPr>
          <p:nvPr>
            <p:ph sz="quarter" idx="13"/>
          </p:nvPr>
        </p:nvSpPr>
        <p:spPr/>
        <p:txBody>
          <a:bodyPr/>
          <a:lstStyle/>
          <a:p>
            <a:pPr algn="just"/>
            <a:r>
              <a:rPr lang="es-UY" dirty="0"/>
              <a:t>analizar el impacto de la vacunación </a:t>
            </a:r>
            <a:r>
              <a:rPr lang="es-UY" dirty="0" smtClean="0"/>
              <a:t>universal con </a:t>
            </a:r>
            <a:r>
              <a:rPr lang="es-UY" dirty="0"/>
              <a:t>vacuna </a:t>
            </a:r>
            <a:r>
              <a:rPr lang="es-UY" dirty="0" err="1"/>
              <a:t>neumocócica</a:t>
            </a:r>
            <a:r>
              <a:rPr lang="es-UY" dirty="0"/>
              <a:t> conjugada (VNC) 7 y 13 </a:t>
            </a:r>
            <a:r>
              <a:rPr lang="es-UY" dirty="0" err="1"/>
              <a:t>valentes</a:t>
            </a:r>
            <a:r>
              <a:rPr lang="es-UY" dirty="0"/>
              <a:t> a lactantes en la incidencia y mortalidad por MN en población general en </a:t>
            </a:r>
            <a:r>
              <a:rPr lang="es-UY" dirty="0" smtClean="0"/>
              <a:t>nuestro país.</a:t>
            </a:r>
            <a:endParaRPr lang="es-ES" dirty="0"/>
          </a:p>
          <a:p>
            <a:endParaRPr lang="es-ES" dirty="0"/>
          </a:p>
        </p:txBody>
      </p:sp>
    </p:spTree>
    <p:extLst>
      <p:ext uri="{BB962C8B-B14F-4D97-AF65-F5344CB8AC3E}">
        <p14:creationId xmlns:p14="http://schemas.microsoft.com/office/powerpoint/2010/main" val="166617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Materiales y métodos</a:t>
            </a:r>
            <a:endParaRPr lang="es-ES" dirty="0"/>
          </a:p>
        </p:txBody>
      </p:sp>
      <p:sp>
        <p:nvSpPr>
          <p:cNvPr id="3" name="Marcador de contenido 2"/>
          <p:cNvSpPr>
            <a:spLocks noGrp="1"/>
          </p:cNvSpPr>
          <p:nvPr>
            <p:ph sz="quarter" idx="13"/>
          </p:nvPr>
        </p:nvSpPr>
        <p:spPr/>
        <p:txBody>
          <a:bodyPr>
            <a:normAutofit fontScale="77500" lnSpcReduction="20000"/>
          </a:bodyPr>
          <a:lstStyle/>
          <a:p>
            <a:pPr algn="just"/>
            <a:r>
              <a:rPr lang="es-UY" b="1" dirty="0">
                <a:solidFill>
                  <a:prstClr val="black"/>
                </a:solidFill>
                <a:latin typeface="Impact" panose="020B0806030902050204" pitchFamily="34" charset="0"/>
              </a:rPr>
              <a:t>E</a:t>
            </a:r>
            <a:r>
              <a:rPr lang="es-UY" b="1" dirty="0">
                <a:latin typeface="Impact" panose="020B0806030902050204" pitchFamily="34" charset="0"/>
                <a:cs typeface="Helvetica" panose="020B0604020202020204" pitchFamily="34" charset="0"/>
              </a:rPr>
              <a:t>studio</a:t>
            </a:r>
            <a:r>
              <a:rPr lang="es-UY" dirty="0">
                <a:latin typeface="Impact" panose="020B0806030902050204" pitchFamily="34" charset="0"/>
                <a:cs typeface="Helvetica" panose="020B0604020202020204" pitchFamily="34" charset="0"/>
              </a:rPr>
              <a:t> observacional, descriptivo, retrospectivo. </a:t>
            </a:r>
          </a:p>
          <a:p>
            <a:pPr algn="just"/>
            <a:r>
              <a:rPr lang="es-UY" dirty="0">
                <a:latin typeface="Impact" panose="020B0806030902050204" pitchFamily="34" charset="0"/>
                <a:cs typeface="Helvetica" panose="020B0604020202020204" pitchFamily="34" charset="0"/>
              </a:rPr>
              <a:t>Se </a:t>
            </a:r>
            <a:r>
              <a:rPr lang="es-UY" b="1" dirty="0">
                <a:latin typeface="Impact" panose="020B0806030902050204" pitchFamily="34" charset="0"/>
                <a:cs typeface="Helvetica" panose="020B0604020202020204" pitchFamily="34" charset="0"/>
              </a:rPr>
              <a:t>incluyeron</a:t>
            </a:r>
            <a:r>
              <a:rPr lang="es-UY" dirty="0">
                <a:latin typeface="Impact" panose="020B0806030902050204" pitchFamily="34" charset="0"/>
                <a:cs typeface="Helvetica" panose="020B0604020202020204" pitchFamily="34" charset="0"/>
              </a:rPr>
              <a:t> todos los casos notificados al Departamento de Vigilancia en Salud (DEVISA) del Ministerio de Salud Pública (MSP) con diagnóstico de meningitis </a:t>
            </a:r>
            <a:r>
              <a:rPr lang="es-UY" dirty="0" err="1">
                <a:latin typeface="Impact" panose="020B0806030902050204" pitchFamily="34" charset="0"/>
                <a:cs typeface="Helvetica" panose="020B0604020202020204" pitchFamily="34" charset="0"/>
              </a:rPr>
              <a:t>neumocócicas</a:t>
            </a:r>
            <a:r>
              <a:rPr lang="es-UY" dirty="0">
                <a:latin typeface="Impact" panose="020B0806030902050204" pitchFamily="34" charset="0"/>
                <a:cs typeface="Helvetica" panose="020B0604020202020204" pitchFamily="34" charset="0"/>
              </a:rPr>
              <a:t> entre el 1</a:t>
            </a:r>
            <a:r>
              <a:rPr lang="es-UY" baseline="30000" dirty="0">
                <a:latin typeface="Impact" panose="020B0806030902050204" pitchFamily="34" charset="0"/>
                <a:cs typeface="Helvetica" panose="020B0604020202020204" pitchFamily="34" charset="0"/>
              </a:rPr>
              <a:t>o</a:t>
            </a:r>
            <a:r>
              <a:rPr lang="es-UY" dirty="0">
                <a:latin typeface="Impact" panose="020B0806030902050204" pitchFamily="34" charset="0"/>
                <a:cs typeface="Helvetica" panose="020B0604020202020204" pitchFamily="34" charset="0"/>
              </a:rPr>
              <a:t>/1/2005 y el 31/12/2021. </a:t>
            </a:r>
          </a:p>
          <a:p>
            <a:pPr algn="just"/>
            <a:r>
              <a:rPr lang="es-UY" b="1" dirty="0">
                <a:latin typeface="Impact" panose="020B0806030902050204" pitchFamily="34" charset="0"/>
                <a:cs typeface="Helvetica" panose="020B0604020202020204" pitchFamily="34" charset="0"/>
              </a:rPr>
              <a:t>Variables:</a:t>
            </a:r>
            <a:r>
              <a:rPr lang="es-UY" dirty="0">
                <a:latin typeface="Impact" panose="020B0806030902050204" pitchFamily="34" charset="0"/>
                <a:cs typeface="Helvetica" panose="020B0604020202020204" pitchFamily="34" charset="0"/>
              </a:rPr>
              <a:t> casos por año (incidencia), edad (menor o igual a 15 años y mayores de 15), serotipo identificado y fallecidos según año. Se describe la tasa promedio de casos por 100.000 habitantes dos períodos: Período 1 o pre vacunación universal (P1) de 2005 a 2007 y Período 2 o post vacunación universal ( P2) de 2011 a 2021, con sus respectivos intervalos de confianza. </a:t>
            </a:r>
          </a:p>
          <a:p>
            <a:pPr algn="just"/>
            <a:r>
              <a:rPr lang="es-UY" dirty="0">
                <a:latin typeface="Impact" panose="020B0806030902050204" pitchFamily="34" charset="0"/>
                <a:cs typeface="Helvetica" panose="020B0604020202020204" pitchFamily="34" charset="0"/>
              </a:rPr>
              <a:t>El </a:t>
            </a:r>
            <a:r>
              <a:rPr lang="es-UY" b="1" dirty="0">
                <a:latin typeface="Impact" panose="020B0806030902050204" pitchFamily="34" charset="0"/>
                <a:cs typeface="Helvetica" panose="020B0604020202020204" pitchFamily="34" charset="0"/>
              </a:rPr>
              <a:t>análisis estadístico</a:t>
            </a:r>
            <a:r>
              <a:rPr lang="es-UY" dirty="0">
                <a:latin typeface="Impact" panose="020B0806030902050204" pitchFamily="34" charset="0"/>
                <a:cs typeface="Helvetica" panose="020B0604020202020204" pitchFamily="34" charset="0"/>
              </a:rPr>
              <a:t> se estableció en base a distribución de frecuencias y pruebas de significancia estadística según correspondiera, considerando estadísticamente significativa un valor de </a:t>
            </a:r>
            <a:r>
              <a:rPr lang="es-UY" i="1" dirty="0">
                <a:latin typeface="Impact" panose="020B0806030902050204" pitchFamily="34" charset="0"/>
                <a:cs typeface="Helvetica" panose="020B0604020202020204" pitchFamily="34" charset="0"/>
              </a:rPr>
              <a:t>p</a:t>
            </a:r>
            <a:r>
              <a:rPr lang="es-UY" dirty="0">
                <a:latin typeface="Impact" panose="020B0806030902050204" pitchFamily="34" charset="0"/>
                <a:cs typeface="Helvetica" panose="020B0604020202020204" pitchFamily="34" charset="0"/>
              </a:rPr>
              <a:t> igual o menor a 0,05. Se utilizó Excel para cálculo de intervalos de confianza y </a:t>
            </a:r>
            <a:r>
              <a:rPr lang="es-UY" dirty="0" err="1">
                <a:latin typeface="Impact" panose="020B0806030902050204" pitchFamily="34" charset="0"/>
                <a:cs typeface="Helvetica" panose="020B0604020202020204" pitchFamily="34" charset="0"/>
              </a:rPr>
              <a:t>Epi</a:t>
            </a:r>
            <a:r>
              <a:rPr lang="es-UY" dirty="0">
                <a:latin typeface="Impact" panose="020B0806030902050204" pitchFamily="34" charset="0"/>
                <a:cs typeface="Helvetica" panose="020B0604020202020204" pitchFamily="34" charset="0"/>
              </a:rPr>
              <a:t> </a:t>
            </a:r>
            <a:r>
              <a:rPr lang="es-UY" dirty="0" err="1">
                <a:latin typeface="Impact" panose="020B0806030902050204" pitchFamily="34" charset="0"/>
                <a:cs typeface="Helvetica" panose="020B0604020202020204" pitchFamily="34" charset="0"/>
              </a:rPr>
              <a:t>Info</a:t>
            </a:r>
            <a:r>
              <a:rPr lang="es-UY" dirty="0">
                <a:latin typeface="Impact" panose="020B0806030902050204" pitchFamily="34" charset="0"/>
                <a:cs typeface="Helvetica" panose="020B0604020202020204" pitchFamily="34" charset="0"/>
              </a:rPr>
              <a:t> 7.2.5.0 para calcular </a:t>
            </a:r>
            <a:r>
              <a:rPr lang="es-UY" i="1" dirty="0" err="1">
                <a:latin typeface="Impact" panose="020B0806030902050204" pitchFamily="34" charset="0"/>
                <a:cs typeface="Helvetica" panose="020B0604020202020204" pitchFamily="34" charset="0"/>
              </a:rPr>
              <a:t>chi</a:t>
            </a:r>
            <a:r>
              <a:rPr lang="es-UY" dirty="0">
                <a:latin typeface="Impact" panose="020B0806030902050204" pitchFamily="34" charset="0"/>
                <a:cs typeface="Helvetica" panose="020B0604020202020204" pitchFamily="34" charset="0"/>
              </a:rPr>
              <a:t> </a:t>
            </a:r>
            <a:r>
              <a:rPr lang="es-UY" dirty="0" smtClean="0">
                <a:latin typeface="Impact" panose="020B0806030902050204" pitchFamily="34" charset="0"/>
                <a:cs typeface="Helvetica" panose="020B0604020202020204" pitchFamily="34" charset="0"/>
              </a:rPr>
              <a:t> cuadrado </a:t>
            </a:r>
            <a:r>
              <a:rPr lang="es-UY" dirty="0">
                <a:latin typeface="Impact" panose="020B0806030902050204" pitchFamily="34" charset="0"/>
                <a:cs typeface="Helvetica" panose="020B0604020202020204" pitchFamily="34" charset="0"/>
              </a:rPr>
              <a:t>en tablas de 2 x 2. </a:t>
            </a:r>
          </a:p>
          <a:p>
            <a:pPr algn="just"/>
            <a:r>
              <a:rPr lang="es-UY" b="1" dirty="0">
                <a:latin typeface="Impact" panose="020B0806030902050204" pitchFamily="34" charset="0"/>
                <a:cs typeface="Helvetica" panose="020B0604020202020204" pitchFamily="34" charset="0"/>
              </a:rPr>
              <a:t>Consideraciones éticas:</a:t>
            </a:r>
            <a:r>
              <a:rPr lang="es-UY" dirty="0">
                <a:latin typeface="Impact" panose="020B0806030902050204" pitchFamily="34" charset="0"/>
                <a:cs typeface="Helvetica" panose="020B0604020202020204" pitchFamily="34" charset="0"/>
              </a:rPr>
              <a:t> se trabajó con datos públicos y anónimos. </a:t>
            </a:r>
            <a:endParaRPr lang="es-ES" dirty="0">
              <a:latin typeface="Impact" panose="020B0806030902050204" pitchFamily="34" charset="0"/>
              <a:cs typeface="Helvetica" panose="020B0604020202020204" pitchFamily="34" charset="0"/>
            </a:endParaRPr>
          </a:p>
          <a:p>
            <a:endParaRPr lang="es-ES" dirty="0"/>
          </a:p>
        </p:txBody>
      </p:sp>
    </p:spTree>
    <p:extLst>
      <p:ext uri="{BB962C8B-B14F-4D97-AF65-F5344CB8AC3E}">
        <p14:creationId xmlns:p14="http://schemas.microsoft.com/office/powerpoint/2010/main" val="3596197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resultados</a:t>
            </a:r>
            <a:endParaRPr lang="es-ES" dirty="0"/>
          </a:p>
        </p:txBody>
      </p:sp>
      <p:sp>
        <p:nvSpPr>
          <p:cNvPr id="3" name="Marcador de contenido 2"/>
          <p:cNvSpPr>
            <a:spLocks noGrp="1"/>
          </p:cNvSpPr>
          <p:nvPr>
            <p:ph sz="quarter" idx="13"/>
          </p:nvPr>
        </p:nvSpPr>
        <p:spPr/>
        <p:txBody>
          <a:bodyPr>
            <a:normAutofit fontScale="85000" lnSpcReduction="20000"/>
          </a:bodyPr>
          <a:lstStyle/>
          <a:p>
            <a:pPr algn="just"/>
            <a:r>
              <a:rPr lang="es-UY" dirty="0"/>
              <a:t>El </a:t>
            </a:r>
            <a:r>
              <a:rPr lang="es-UY" i="1" dirty="0"/>
              <a:t>N</a:t>
            </a:r>
            <a:r>
              <a:rPr lang="es-UY" dirty="0"/>
              <a:t> en el período total es de 527 casos. Se excluyeron para el análisis 102 casos del período de introducción de las vacunas (2008 a 2010). </a:t>
            </a:r>
          </a:p>
          <a:p>
            <a:pPr algn="just"/>
            <a:r>
              <a:rPr lang="es-UY" dirty="0"/>
              <a:t>El </a:t>
            </a:r>
            <a:r>
              <a:rPr lang="es-UY" i="1" dirty="0"/>
              <a:t>n</a:t>
            </a:r>
            <a:r>
              <a:rPr lang="es-UY" dirty="0"/>
              <a:t> </a:t>
            </a:r>
            <a:r>
              <a:rPr lang="es-UY" dirty="0" smtClean="0"/>
              <a:t> de </a:t>
            </a:r>
            <a:r>
              <a:rPr lang="es-UY" dirty="0"/>
              <a:t>P1 es 149 (3 años), mientras que el de P2 es 276 (11 años) con un total de casos para ambos períodos de 425. </a:t>
            </a:r>
          </a:p>
          <a:p>
            <a:pPr algn="just"/>
            <a:r>
              <a:rPr lang="es-UY" dirty="0"/>
              <a:t>La tasa promedio de incidencia en población general de MN en P1 es 1,48 (IC 95 %: 1,08 – 1,9) y en P2 0,72 (IC 95 %: 0,4 – 1). El porcentaje de reducción es del 51,4 %, con </a:t>
            </a:r>
            <a:r>
              <a:rPr lang="es-ES" i="1" dirty="0"/>
              <a:t>p</a:t>
            </a:r>
            <a:r>
              <a:rPr lang="es-ES" dirty="0"/>
              <a:t>: 0,003. </a:t>
            </a:r>
            <a:endParaRPr lang="es-UY" dirty="0"/>
          </a:p>
          <a:p>
            <a:pPr algn="just"/>
            <a:r>
              <a:rPr lang="es-UY" dirty="0"/>
              <a:t>La tasa promedio de incidencia en menores de 15 años de MN en P1 es 0,6 (IC 95 %: 0,27 – 0,63) y en P2 0,15 (IC 95 %: 0,018 – 0,26). El porcentaje de reducción es del 75 %, con </a:t>
            </a:r>
            <a:r>
              <a:rPr lang="es-ES" i="1" dirty="0"/>
              <a:t>p</a:t>
            </a:r>
            <a:r>
              <a:rPr lang="es-ES" dirty="0"/>
              <a:t>: 0,005. </a:t>
            </a:r>
          </a:p>
          <a:p>
            <a:pPr algn="just"/>
            <a:r>
              <a:rPr lang="es-UY" dirty="0"/>
              <a:t>La tasa promedio de incidencia en mayores de 15 años de MN en P1 es 0,88 (IC 95 %: 0,29 – 0,91) y en P2 0,58 (IC 95 %: 0,26 – 0,6). El porcentaje de reducción es del 34,1 %, con </a:t>
            </a:r>
            <a:r>
              <a:rPr lang="es-ES" i="1" dirty="0"/>
              <a:t>p</a:t>
            </a:r>
            <a:r>
              <a:rPr lang="es-ES" dirty="0"/>
              <a:t>: 0,11.  </a:t>
            </a:r>
          </a:p>
          <a:p>
            <a:endParaRPr lang="es-ES" dirty="0"/>
          </a:p>
        </p:txBody>
      </p:sp>
    </p:spTree>
    <p:extLst>
      <p:ext uri="{BB962C8B-B14F-4D97-AF65-F5344CB8AC3E}">
        <p14:creationId xmlns:p14="http://schemas.microsoft.com/office/powerpoint/2010/main" val="255277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resultados</a:t>
            </a:r>
            <a:endParaRPr lang="es-ES" dirty="0"/>
          </a:p>
        </p:txBody>
      </p:sp>
      <p:pic>
        <p:nvPicPr>
          <p:cNvPr id="4" name="Marcador de contenido 3"/>
          <p:cNvPicPr>
            <a:picLocks noGrp="1" noChangeAspect="1"/>
          </p:cNvPicPr>
          <p:nvPr>
            <p:ph sz="quarter" idx="13"/>
          </p:nvPr>
        </p:nvPicPr>
        <p:blipFill>
          <a:blip r:embed="rId2"/>
          <a:stretch>
            <a:fillRect/>
          </a:stretch>
        </p:blipFill>
        <p:spPr>
          <a:xfrm>
            <a:off x="2057400" y="1837765"/>
            <a:ext cx="7507224" cy="4352723"/>
          </a:xfrm>
          <a:prstGeom prst="rect">
            <a:avLst/>
          </a:prstGeom>
        </p:spPr>
      </p:pic>
      <p:sp>
        <p:nvSpPr>
          <p:cNvPr id="3" name="Rectángulo 2"/>
          <p:cNvSpPr/>
          <p:nvPr/>
        </p:nvSpPr>
        <p:spPr>
          <a:xfrm>
            <a:off x="3721608" y="3282696"/>
            <a:ext cx="1078992" cy="1737360"/>
          </a:xfrm>
          <a:prstGeom prst="rect">
            <a:avLst/>
          </a:prstGeom>
          <a:noFill/>
          <a:ln>
            <a:solidFill>
              <a:srgbClr val="FFC000"/>
            </a:solidFill>
          </a:ln>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529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resultados</a:t>
            </a:r>
            <a:endParaRPr lang="es-ES" dirty="0"/>
          </a:p>
        </p:txBody>
      </p:sp>
      <p:sp>
        <p:nvSpPr>
          <p:cNvPr id="4" name="Marcador de contenido 3"/>
          <p:cNvSpPr>
            <a:spLocks noGrp="1"/>
          </p:cNvSpPr>
          <p:nvPr>
            <p:ph sz="quarter" idx="13"/>
          </p:nvPr>
        </p:nvSpPr>
        <p:spPr/>
        <p:txBody>
          <a:bodyPr/>
          <a:lstStyle/>
          <a:p>
            <a:pPr algn="just"/>
            <a:r>
              <a:rPr lang="es-UY" dirty="0"/>
              <a:t>La tasa de mortalidad promedio en P1 es 0,57 (IC 95 %: 0,31 – 0,82) y en P2 0,15 (IC 95 %: 0,018 – 0,27). El porcentaje de reducción es de 73,7 %, con </a:t>
            </a:r>
            <a:r>
              <a:rPr lang="es-ES" i="1" dirty="0"/>
              <a:t>p</a:t>
            </a:r>
            <a:r>
              <a:rPr lang="es-ES" dirty="0"/>
              <a:t>: 0,003. </a:t>
            </a:r>
            <a:endParaRPr lang="es-UY" dirty="0"/>
          </a:p>
          <a:p>
            <a:pPr algn="just"/>
            <a:r>
              <a:rPr lang="es-UY" dirty="0"/>
              <a:t>No hubo, en cambio, reducción de la letalidad, la cual permanece elevada (26,4 % promedio período total). </a:t>
            </a:r>
          </a:p>
          <a:p>
            <a:endParaRPr lang="es-ES" dirty="0"/>
          </a:p>
        </p:txBody>
      </p:sp>
      <p:pic>
        <p:nvPicPr>
          <p:cNvPr id="6" name="Marcador de contenido 5"/>
          <p:cNvPicPr>
            <a:picLocks noGrp="1" noChangeAspect="1"/>
          </p:cNvPicPr>
          <p:nvPr>
            <p:ph sz="quarter" idx="14"/>
          </p:nvPr>
        </p:nvPicPr>
        <p:blipFill>
          <a:blip r:embed="rId2"/>
          <a:stretch>
            <a:fillRect/>
          </a:stretch>
        </p:blipFill>
        <p:spPr>
          <a:xfrm>
            <a:off x="5994399" y="2063396"/>
            <a:ext cx="5088283" cy="3311189"/>
          </a:xfrm>
          <a:prstGeom prst="rect">
            <a:avLst/>
          </a:prstGeom>
        </p:spPr>
      </p:pic>
      <p:sp>
        <p:nvSpPr>
          <p:cNvPr id="3" name="Rectángulo 2"/>
          <p:cNvSpPr/>
          <p:nvPr/>
        </p:nvSpPr>
        <p:spPr>
          <a:xfrm>
            <a:off x="7132320" y="2624328"/>
            <a:ext cx="822960" cy="2750257"/>
          </a:xfrm>
          <a:prstGeom prst="rect">
            <a:avLst/>
          </a:prstGeom>
          <a:noFill/>
          <a:ln>
            <a:solidFill>
              <a:srgbClr val="FFC000"/>
            </a:solidFill>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5382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resultados</a:t>
            </a:r>
            <a:endParaRPr lang="es-ES" dirty="0"/>
          </a:p>
        </p:txBody>
      </p:sp>
      <p:graphicFrame>
        <p:nvGraphicFramePr>
          <p:cNvPr id="7" name="Marcador de contenido 6"/>
          <p:cNvGraphicFramePr>
            <a:graphicFrameLocks noGrp="1"/>
          </p:cNvGraphicFramePr>
          <p:nvPr>
            <p:ph sz="quarter" idx="13"/>
            <p:extLst>
              <p:ext uri="{D42A27DB-BD31-4B8C-83A1-F6EECF244321}">
                <p14:modId xmlns:p14="http://schemas.microsoft.com/office/powerpoint/2010/main" val="2657943788"/>
              </p:ext>
            </p:extLst>
          </p:nvPr>
        </p:nvGraphicFramePr>
        <p:xfrm>
          <a:off x="685800" y="1673351"/>
          <a:ext cx="10394950" cy="4315968"/>
        </p:xfrm>
        <a:graphic>
          <a:graphicData uri="http://schemas.openxmlformats.org/drawingml/2006/table">
            <a:tbl>
              <a:tblPr firstRow="1" bandRow="1">
                <a:tableStyleId>{5C22544A-7EE6-4342-B048-85BDC9FD1C3A}</a:tableStyleId>
              </a:tblPr>
              <a:tblGrid>
                <a:gridCol w="2078990"/>
                <a:gridCol w="2078990"/>
                <a:gridCol w="2078990"/>
                <a:gridCol w="2078990"/>
                <a:gridCol w="2078990"/>
              </a:tblGrid>
              <a:tr h="1016852">
                <a:tc>
                  <a:txBody>
                    <a:bodyPr/>
                    <a:lstStyle/>
                    <a:p>
                      <a:pPr algn="ctr"/>
                      <a:r>
                        <a:rPr lang="es-ES" sz="1200" dirty="0" smtClean="0">
                          <a:latin typeface="Impact" panose="020B0806030902050204" pitchFamily="34" charset="0"/>
                          <a:cs typeface="Helvetica" panose="020B0604020202020204" pitchFamily="34" charset="0"/>
                        </a:rPr>
                        <a:t>Tasas promedio (100.000 habitantes)</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dirty="0" smtClean="0">
                          <a:latin typeface="Impact" panose="020B0806030902050204" pitchFamily="34" charset="0"/>
                          <a:cs typeface="Helvetica" panose="020B0604020202020204" pitchFamily="34" charset="0"/>
                        </a:rPr>
                        <a:t>P1 (IC 95 %)</a:t>
                      </a:r>
                      <a:endParaRPr lang="es-ES" sz="1200" dirty="0">
                        <a:latin typeface="Impact" panose="020B0806030902050204" pitchFamily="34" charset="0"/>
                        <a:cs typeface="Helvetic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latin typeface="Impact" panose="020B0806030902050204" pitchFamily="34" charset="0"/>
                          <a:cs typeface="Helvetica" panose="020B0604020202020204" pitchFamily="34" charset="0"/>
                        </a:rPr>
                        <a:t>P2</a:t>
                      </a:r>
                      <a:r>
                        <a:rPr lang="es-ES" sz="1200" baseline="0" dirty="0" smtClean="0">
                          <a:latin typeface="Impact" panose="020B0806030902050204" pitchFamily="34" charset="0"/>
                          <a:cs typeface="Helvetica" panose="020B0604020202020204" pitchFamily="34" charset="0"/>
                        </a:rPr>
                        <a:t> </a:t>
                      </a:r>
                      <a:r>
                        <a:rPr lang="es-ES" sz="1200" dirty="0" smtClean="0">
                          <a:latin typeface="Impact" panose="020B0806030902050204" pitchFamily="34" charset="0"/>
                          <a:cs typeface="Helvetica" panose="020B0604020202020204" pitchFamily="34" charset="0"/>
                        </a:rPr>
                        <a:t>(IC 95 %)</a:t>
                      </a:r>
                    </a:p>
                  </a:txBody>
                  <a:tcPr/>
                </a:tc>
                <a:tc>
                  <a:txBody>
                    <a:bodyPr/>
                    <a:lstStyle/>
                    <a:p>
                      <a:pPr algn="ctr"/>
                      <a:r>
                        <a:rPr lang="es-ES" sz="1200" dirty="0" smtClean="0">
                          <a:latin typeface="Impact" panose="020B0806030902050204" pitchFamily="34" charset="0"/>
                          <a:cs typeface="Helvetica" panose="020B0604020202020204" pitchFamily="34" charset="0"/>
                        </a:rPr>
                        <a:t>% reducción</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i="1" dirty="0" smtClean="0">
                          <a:latin typeface="Impact" panose="020B0806030902050204" pitchFamily="34" charset="0"/>
                          <a:cs typeface="Helvetica" panose="020B0604020202020204" pitchFamily="34" charset="0"/>
                        </a:rPr>
                        <a:t>chi</a:t>
                      </a:r>
                      <a:r>
                        <a:rPr lang="es-ES" sz="1200" baseline="30000" dirty="0" smtClean="0">
                          <a:latin typeface="Impact" panose="020B0806030902050204" pitchFamily="34" charset="0"/>
                          <a:cs typeface="Helvetica" panose="020B0604020202020204" pitchFamily="34" charset="0"/>
                        </a:rPr>
                        <a:t>2</a:t>
                      </a:r>
                      <a:endParaRPr lang="es-ES" sz="1200" baseline="30000" dirty="0">
                        <a:latin typeface="Impact" panose="020B0806030902050204" pitchFamily="34" charset="0"/>
                        <a:cs typeface="Helvetica" panose="020B0604020202020204" pitchFamily="34" charset="0"/>
                      </a:endParaRPr>
                    </a:p>
                  </a:txBody>
                  <a:tcPr/>
                </a:tc>
              </a:tr>
              <a:tr h="824779">
                <a:tc>
                  <a:txBody>
                    <a:bodyPr/>
                    <a:lstStyle/>
                    <a:p>
                      <a:pPr algn="ctr"/>
                      <a:r>
                        <a:rPr lang="es-ES" sz="1200" dirty="0" smtClean="0">
                          <a:latin typeface="Impact" panose="020B0806030902050204" pitchFamily="34" charset="0"/>
                          <a:cs typeface="Helvetica" panose="020B0604020202020204" pitchFamily="34" charset="0"/>
                        </a:rPr>
                        <a:t>Población</a:t>
                      </a:r>
                      <a:r>
                        <a:rPr lang="es-ES" sz="1200" baseline="0" dirty="0" smtClean="0">
                          <a:latin typeface="Impact" panose="020B0806030902050204" pitchFamily="34" charset="0"/>
                          <a:cs typeface="Helvetica" panose="020B0604020202020204" pitchFamily="34" charset="0"/>
                        </a:rPr>
                        <a:t> general</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1,48 (1,08 – 1,9) </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0,72 (0,4 – 1)</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51,4</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b="1" dirty="0" smtClean="0">
                          <a:latin typeface="Impact" panose="020B0806030902050204" pitchFamily="34" charset="0"/>
                          <a:cs typeface="Helvetica" panose="020B0604020202020204" pitchFamily="34" charset="0"/>
                        </a:rPr>
                        <a:t>0,003</a:t>
                      </a:r>
                      <a:endParaRPr lang="es-ES" sz="1200" b="1" dirty="0">
                        <a:latin typeface="Impact" panose="020B0806030902050204" pitchFamily="34" charset="0"/>
                        <a:cs typeface="Helvetica" panose="020B0604020202020204" pitchFamily="34" charset="0"/>
                      </a:endParaRPr>
                    </a:p>
                  </a:txBody>
                  <a:tcPr/>
                </a:tc>
              </a:tr>
              <a:tr h="824779">
                <a:tc>
                  <a:txBody>
                    <a:bodyPr/>
                    <a:lstStyle/>
                    <a:p>
                      <a:pPr algn="ctr"/>
                      <a:r>
                        <a:rPr lang="es-ES" sz="1200" b="0" i="0" kern="1200" dirty="0" smtClean="0">
                          <a:solidFill>
                            <a:schemeClr val="dk1"/>
                          </a:solidFill>
                          <a:effectLst/>
                          <a:latin typeface="Impact" panose="020B0806030902050204" pitchFamily="34" charset="0"/>
                          <a:ea typeface="+mn-ea"/>
                          <a:cs typeface="Helvetica" panose="020B0604020202020204" pitchFamily="34" charset="0"/>
                        </a:rPr>
                        <a:t>≤ 15 años</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0,6 (0,27 – 0,63) </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0,15 (0,018 – 0,26)</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dirty="0" smtClean="0">
                          <a:latin typeface="Impact" panose="020B0806030902050204" pitchFamily="34" charset="0"/>
                          <a:cs typeface="Helvetica" panose="020B0604020202020204" pitchFamily="34" charset="0"/>
                        </a:rPr>
                        <a:t>75</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b="1" dirty="0" smtClean="0">
                          <a:latin typeface="Impact" panose="020B0806030902050204" pitchFamily="34" charset="0"/>
                          <a:cs typeface="Helvetica" panose="020B0604020202020204" pitchFamily="34" charset="0"/>
                        </a:rPr>
                        <a:t>0,005</a:t>
                      </a:r>
                      <a:endParaRPr lang="es-ES" sz="1200" b="1" dirty="0">
                        <a:latin typeface="Impact" panose="020B0806030902050204" pitchFamily="34" charset="0"/>
                        <a:cs typeface="Helvetica" panose="020B0604020202020204" pitchFamily="34" charset="0"/>
                      </a:endParaRPr>
                    </a:p>
                  </a:txBody>
                  <a:tcPr/>
                </a:tc>
              </a:tr>
              <a:tr h="824779">
                <a:tc>
                  <a:txBody>
                    <a:bodyPr/>
                    <a:lstStyle/>
                    <a:p>
                      <a:pPr algn="ctr"/>
                      <a:r>
                        <a:rPr lang="es-ES" sz="1200" b="0" i="0" kern="1200" dirty="0" smtClean="0">
                          <a:solidFill>
                            <a:schemeClr val="dk1"/>
                          </a:solidFill>
                          <a:effectLst/>
                          <a:latin typeface="Impact" panose="020B0806030902050204" pitchFamily="34" charset="0"/>
                          <a:ea typeface="+mn-ea"/>
                          <a:cs typeface="Helvetica" panose="020B0604020202020204" pitchFamily="34" charset="0"/>
                        </a:rPr>
                        <a:t>&gt; 15 años</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0,88 (0,29 – 0,91) </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0,58 (0,26 – 0,6)</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dirty="0" smtClean="0">
                          <a:latin typeface="Impact" panose="020B0806030902050204" pitchFamily="34" charset="0"/>
                          <a:cs typeface="Helvetica" panose="020B0604020202020204" pitchFamily="34" charset="0"/>
                        </a:rPr>
                        <a:t>34,1</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dirty="0" smtClean="0">
                          <a:latin typeface="Impact" panose="020B0806030902050204" pitchFamily="34" charset="0"/>
                          <a:cs typeface="Helvetica" panose="020B0604020202020204" pitchFamily="34" charset="0"/>
                        </a:rPr>
                        <a:t>0,11</a:t>
                      </a:r>
                      <a:endParaRPr lang="es-ES" sz="1200" dirty="0">
                        <a:latin typeface="Impact" panose="020B0806030902050204" pitchFamily="34" charset="0"/>
                        <a:cs typeface="Helvetica" panose="020B0604020202020204" pitchFamily="34" charset="0"/>
                      </a:endParaRPr>
                    </a:p>
                  </a:txBody>
                  <a:tcPr/>
                </a:tc>
              </a:tr>
              <a:tr h="824779">
                <a:tc>
                  <a:txBody>
                    <a:bodyPr/>
                    <a:lstStyle/>
                    <a:p>
                      <a:pPr algn="ctr"/>
                      <a:r>
                        <a:rPr lang="es-ES" sz="1200" dirty="0" smtClean="0">
                          <a:latin typeface="Impact" panose="020B0806030902050204" pitchFamily="34" charset="0"/>
                          <a:cs typeface="Helvetica" panose="020B0604020202020204" pitchFamily="34" charset="0"/>
                        </a:rPr>
                        <a:t>Mortalidad</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0,57 (0,31 – 0,82) </a:t>
                      </a:r>
                      <a:endParaRPr lang="es-ES" sz="1200" dirty="0">
                        <a:latin typeface="Impact" panose="020B0806030902050204" pitchFamily="34" charset="0"/>
                        <a:cs typeface="Helvetica" panose="020B0604020202020204" pitchFamily="34" charset="0"/>
                      </a:endParaRPr>
                    </a:p>
                  </a:txBody>
                  <a:tcPr/>
                </a:tc>
                <a:tc>
                  <a:txBody>
                    <a:bodyPr/>
                    <a:lstStyle/>
                    <a:p>
                      <a:pPr algn="ctr"/>
                      <a:r>
                        <a:rPr lang="es-UY" sz="1200" dirty="0" smtClean="0">
                          <a:latin typeface="Impact" panose="020B0806030902050204" pitchFamily="34" charset="0"/>
                          <a:cs typeface="Helvetica" panose="020B0604020202020204" pitchFamily="34" charset="0"/>
                        </a:rPr>
                        <a:t>0,15 (0,018 – 0,27)</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dirty="0" smtClean="0">
                          <a:latin typeface="Impact" panose="020B0806030902050204" pitchFamily="34" charset="0"/>
                          <a:cs typeface="Helvetica" panose="020B0604020202020204" pitchFamily="34" charset="0"/>
                        </a:rPr>
                        <a:t>73,7</a:t>
                      </a:r>
                      <a:endParaRPr lang="es-ES" sz="1200" dirty="0">
                        <a:latin typeface="Impact" panose="020B0806030902050204" pitchFamily="34" charset="0"/>
                        <a:cs typeface="Helvetica" panose="020B0604020202020204" pitchFamily="34" charset="0"/>
                      </a:endParaRPr>
                    </a:p>
                  </a:txBody>
                  <a:tcPr/>
                </a:tc>
                <a:tc>
                  <a:txBody>
                    <a:bodyPr/>
                    <a:lstStyle/>
                    <a:p>
                      <a:pPr algn="ctr"/>
                      <a:r>
                        <a:rPr lang="es-ES" sz="1200" b="1" dirty="0" smtClean="0">
                          <a:latin typeface="Impact" panose="020B0806030902050204" pitchFamily="34" charset="0"/>
                          <a:cs typeface="Helvetica" panose="020B0604020202020204" pitchFamily="34" charset="0"/>
                        </a:rPr>
                        <a:t>0,003</a:t>
                      </a:r>
                      <a:endParaRPr lang="es-ES" sz="1200" b="1" dirty="0">
                        <a:latin typeface="Impact" panose="020B0806030902050204" pitchFamily="34" charset="0"/>
                        <a:cs typeface="Helvetica" panose="020B0604020202020204" pitchFamily="34" charset="0"/>
                      </a:endParaRPr>
                    </a:p>
                  </a:txBody>
                  <a:tcPr/>
                </a:tc>
              </a:tr>
            </a:tbl>
          </a:graphicData>
        </a:graphic>
      </p:graphicFrame>
    </p:spTree>
    <p:extLst>
      <p:ext uri="{BB962C8B-B14F-4D97-AF65-F5344CB8AC3E}">
        <p14:creationId xmlns:p14="http://schemas.microsoft.com/office/powerpoint/2010/main" val="1257929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resultados</a:t>
            </a:r>
            <a:endParaRPr lang="es-ES" dirty="0"/>
          </a:p>
        </p:txBody>
      </p:sp>
      <p:sp>
        <p:nvSpPr>
          <p:cNvPr id="3" name="Marcador de contenido 2"/>
          <p:cNvSpPr>
            <a:spLocks noGrp="1"/>
          </p:cNvSpPr>
          <p:nvPr>
            <p:ph sz="quarter" idx="13"/>
          </p:nvPr>
        </p:nvSpPr>
        <p:spPr/>
        <p:txBody>
          <a:bodyPr/>
          <a:lstStyle/>
          <a:p>
            <a:pPr algn="just"/>
            <a:r>
              <a:rPr lang="es-ES" dirty="0"/>
              <a:t>En el período total se obtuvo el 64,3 % de los serotipos de los 527 casos. En P1 y P2 disponemos del 44,2 % de los mismos.  </a:t>
            </a:r>
          </a:p>
          <a:p>
            <a:pPr algn="just"/>
            <a:r>
              <a:rPr lang="es-ES" dirty="0"/>
              <a:t>Los serotipos </a:t>
            </a:r>
            <a:r>
              <a:rPr lang="es-ES" dirty="0" err="1"/>
              <a:t>vacunales</a:t>
            </a:r>
            <a:r>
              <a:rPr lang="es-ES" dirty="0"/>
              <a:t> (PCV13) pasan de 2</a:t>
            </a:r>
            <a:r>
              <a:rPr lang="pt-BR" dirty="0"/>
              <a:t>8,2 % (IC 95 %: 20 a 35) </a:t>
            </a:r>
            <a:r>
              <a:rPr lang="pt-BR" dirty="0" err="1"/>
              <a:t>en</a:t>
            </a:r>
            <a:r>
              <a:rPr lang="pt-BR" dirty="0"/>
              <a:t> P1 a 13 % (IC 95 %: 9 a 17) </a:t>
            </a:r>
            <a:r>
              <a:rPr lang="pt-BR" dirty="0" err="1"/>
              <a:t>en</a:t>
            </a:r>
            <a:r>
              <a:rPr lang="pt-BR" dirty="0"/>
              <a:t> P2, </a:t>
            </a:r>
            <a:r>
              <a:rPr lang="pt-BR" i="1" dirty="0"/>
              <a:t>p</a:t>
            </a:r>
            <a:r>
              <a:rPr lang="pt-BR" dirty="0"/>
              <a:t>: 0,0002</a:t>
            </a:r>
            <a:r>
              <a:rPr lang="es-ES" dirty="0"/>
              <a:t>. </a:t>
            </a:r>
          </a:p>
          <a:p>
            <a:pPr algn="just"/>
            <a:r>
              <a:rPr lang="es-ES" dirty="0"/>
              <a:t>Los serotipos no </a:t>
            </a:r>
            <a:r>
              <a:rPr lang="es-ES" dirty="0" err="1"/>
              <a:t>vacunales</a:t>
            </a:r>
            <a:r>
              <a:rPr lang="es-ES" dirty="0"/>
              <a:t> pasan de </a:t>
            </a:r>
            <a:r>
              <a:rPr lang="pt-BR" dirty="0"/>
              <a:t>18,1 % (IC 95 %: 11 a 24) </a:t>
            </a:r>
            <a:r>
              <a:rPr lang="pt-BR" dirty="0" err="1"/>
              <a:t>en</a:t>
            </a:r>
            <a:r>
              <a:rPr lang="pt-BR" dirty="0"/>
              <a:t> P1 a 47,9 % (IC 95 %: 42 a 53,7) </a:t>
            </a:r>
            <a:r>
              <a:rPr lang="pt-BR" dirty="0" err="1"/>
              <a:t>en</a:t>
            </a:r>
            <a:r>
              <a:rPr lang="pt-BR" dirty="0"/>
              <a:t> P2, </a:t>
            </a:r>
            <a:r>
              <a:rPr lang="pt-BR" i="1" dirty="0"/>
              <a:t>p</a:t>
            </a:r>
            <a:r>
              <a:rPr lang="pt-BR" dirty="0"/>
              <a:t>: 0,00000000. </a:t>
            </a:r>
          </a:p>
          <a:p>
            <a:endParaRPr lang="es-ES" dirty="0"/>
          </a:p>
        </p:txBody>
      </p:sp>
    </p:spTree>
    <p:extLst>
      <p:ext uri="{BB962C8B-B14F-4D97-AF65-F5344CB8AC3E}">
        <p14:creationId xmlns:p14="http://schemas.microsoft.com/office/powerpoint/2010/main" val="220356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64</TotalTime>
  <Words>1600</Words>
  <Application>Microsoft Office PowerPoint</Application>
  <PresentationFormat>Panorámica</PresentationFormat>
  <Paragraphs>117</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Helvetica</vt:lpstr>
      <vt:lpstr>Impact</vt:lpstr>
      <vt:lpstr>Evento principal</vt:lpstr>
      <vt:lpstr>   Impacto de la vacunación universal antineumocócica conjugada a lactantes en la incidencia y mortalidad por meningitis  neumocócica en población general en uruguay.  Dres. Marcos Delfino, Mónica pujadas y maría catalina pírez  </vt:lpstr>
      <vt:lpstr>Introducción</vt:lpstr>
      <vt:lpstr>objetivo</vt:lpstr>
      <vt:lpstr>Materiales y métodos</vt:lpstr>
      <vt:lpstr>resultados</vt:lpstr>
      <vt:lpstr>resultados</vt:lpstr>
      <vt:lpstr>resultados</vt:lpstr>
      <vt:lpstr>resultados</vt:lpstr>
      <vt:lpstr>resultados</vt:lpstr>
      <vt:lpstr>resultados</vt:lpstr>
      <vt:lpstr>resultados</vt:lpstr>
      <vt:lpstr>Discusión y conclusiones</vt:lpstr>
      <vt:lpstr>Discusión y conclusiones</vt:lpstr>
      <vt:lpstr>Discusión y conclusiones</vt:lpstr>
      <vt:lpstr>Muchas 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Impacto de la vacunación universal antineumocócica conjugada a lactantes en la incidencia y mortalidad por meningitis  neumocócica en población general en uruguay.  Dres. Marcos Delfino, Mónica pujadas y maría catalina pírez  </dc:title>
  <dc:creator>HP</dc:creator>
  <cp:lastModifiedBy>HP</cp:lastModifiedBy>
  <cp:revision>8</cp:revision>
  <dcterms:created xsi:type="dcterms:W3CDTF">2022-05-17T00:07:44Z</dcterms:created>
  <dcterms:modified xsi:type="dcterms:W3CDTF">2022-05-17T23:18:29Z</dcterms:modified>
</cp:coreProperties>
</file>