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Ex1.xml" ContentType="application/vnd.ms-office.chartex+xml"/>
  <Override PartName="/ppt/charts/colors3.xml" ContentType="application/vnd.ms-office.chartcolorstyle+xml"/>
  <Override PartName="/ppt/charts/style3.xml" ContentType="application/vnd.ms-office.chartstyle+xml"/>
  <Override PartName="/ppt/theme/themeOverride2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36" d="100"/>
          <a:sy n="136" d="100"/>
        </p:scale>
        <p:origin x="1224" y="-45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C:\Users\ACER\Documents\ANALHI\IOA\Con%20c&#225;lculos%20(Autosaved)1.xlsx" TargetMode="External"/><Relationship Id="rId4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1" dirty="0" smtClean="0">
                <a:solidFill>
                  <a:sysClr val="windowText" lastClr="000000"/>
                </a:solidFill>
              </a:rPr>
              <a:t>DIAGNÓSTICO</a:t>
            </a:r>
            <a:endParaRPr lang="en-US" sz="900" b="1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30810282416980533"/>
          <c:y val="9.226553293879525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Y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135220473283331E-2"/>
          <c:y val="0.15832111602063842"/>
          <c:w val="0.88040908679518504"/>
          <c:h val="0.6396144744202056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114-40DD-A4EA-406034D3C589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114-40DD-A4EA-406034D3C589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114-40DD-A4EA-406034D3C58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Hoja2!$AS$41:$AU$41</c:f>
              <c:strCache>
                <c:ptCount val="3"/>
                <c:pt idx="0">
                  <c:v>Osteomelitis</c:v>
                </c:pt>
                <c:pt idx="1">
                  <c:v>Osteoartritis</c:v>
                </c:pt>
                <c:pt idx="2">
                  <c:v>Espondilodiscitis</c:v>
                </c:pt>
              </c:strCache>
            </c:strRef>
          </c:cat>
          <c:val>
            <c:numRef>
              <c:f>Hoja2!$AS$42:$AU$42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114-40DD-A4EA-406034D3C5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</c:legendEntry>
      <c:layout>
        <c:manualLayout>
          <c:xMode val="edge"/>
          <c:yMode val="edge"/>
          <c:x val="4.2466359582081885E-2"/>
          <c:y val="0.88251328405724239"/>
          <c:w val="0.92151117182237452"/>
          <c:h val="0.117486855126715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accent1">
          <a:lumMod val="60000"/>
          <a:lumOff val="40000"/>
        </a:schemeClr>
      </a:solidFill>
      <a:round/>
    </a:ln>
    <a:effectLst/>
  </c:spPr>
  <c:txPr>
    <a:bodyPr/>
    <a:lstStyle/>
    <a:p>
      <a:pPr>
        <a:defRPr/>
      </a:pPr>
      <a:endParaRPr lang="es-UY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dirty="0" smtClean="0">
                <a:solidFill>
                  <a:sysClr val="windowText" lastClr="000000"/>
                </a:solidFill>
              </a:rPr>
              <a:t>SÍNTOMAS</a:t>
            </a:r>
            <a:endParaRPr lang="en-US" sz="900" dirty="0">
              <a:solidFill>
                <a:sysClr val="windowText" lastClr="00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UY"/>
        </a:p>
      </c:txPr>
    </c:title>
    <c:autoTitleDeleted val="0"/>
    <c:plotArea>
      <c:layout>
        <c:manualLayout>
          <c:layoutTarget val="inner"/>
          <c:xMode val="edge"/>
          <c:yMode val="edge"/>
          <c:x val="0.12321549173916839"/>
          <c:y val="0.22553586071435383"/>
          <c:w val="0.81221299785524292"/>
          <c:h val="0.64994028776292456"/>
        </c:manualLayout>
      </c:layout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831-4773-8292-51D403A6316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E09-42BA-ADCC-C5D609AEBC9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E09-42BA-ADCC-C5D609AEBC9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E09-42BA-ADCC-C5D609AEBC9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E09-42BA-ADCC-C5D609AEBC9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E09-42BA-ADCC-C5D609AEBC99}"/>
              </c:ext>
            </c:extLst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Hoja2!$K$18:$P$18</c:f>
              <c:strCache>
                <c:ptCount val="6"/>
                <c:pt idx="0">
                  <c:v>edema</c:v>
                </c:pt>
                <c:pt idx="1">
                  <c:v>dolor</c:v>
                </c:pt>
                <c:pt idx="2">
                  <c:v>rubor</c:v>
                </c:pt>
                <c:pt idx="3">
                  <c:v>tum</c:v>
                </c:pt>
                <c:pt idx="4">
                  <c:v>impfunc</c:v>
                </c:pt>
                <c:pt idx="5">
                  <c:v>calor</c:v>
                </c:pt>
              </c:strCache>
            </c:strRef>
          </c:cat>
          <c:val>
            <c:numRef>
              <c:f>Hoja2!$K$19:$P$19</c:f>
              <c:numCache>
                <c:formatCode>General</c:formatCode>
                <c:ptCount val="6"/>
                <c:pt idx="0">
                  <c:v>4</c:v>
                </c:pt>
                <c:pt idx="1">
                  <c:v>11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31-4773-8292-51D403A631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240840"/>
        <c:axId val="214241232"/>
      </c:barChart>
      <c:catAx>
        <c:axId val="214240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14241232"/>
        <c:crosses val="autoZero"/>
        <c:auto val="1"/>
        <c:lblAlgn val="ctr"/>
        <c:lblOffset val="100"/>
        <c:noMultiLvlLbl val="0"/>
      </c:catAx>
      <c:valAx>
        <c:axId val="21424123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14240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 dir="row">Hoja2!$AP$30:$AS$30</cx:f>
        <cx:lvl ptCount="4">
          <cx:pt idx="0">SAMS</cx:pt>
          <cx:pt idx="1">S. pyogenes</cx:pt>
          <cx:pt idx="2">Salmonella</cx:pt>
          <cx:pt idx="3">B. hensaleae</cx:pt>
        </cx:lvl>
      </cx:strDim>
      <cx:numDim type="size">
        <cx:f dir="row">Hoja2!$AP$31:$AS$31</cx:f>
        <cx:lvl ptCount="4" formatCode="General">
          <cx:pt idx="0">2</cx:pt>
          <cx:pt idx="1">2</cx:pt>
          <cx:pt idx="2">1</cx:pt>
          <cx:pt idx="3">1</cx:pt>
        </cx:lvl>
      </cx:numDim>
    </cx:data>
  </cx:chartData>
  <cx:chart>
    <cx:title pos="t" align="ctr" overlay="0">
      <cx:tx>
        <cx:rich>
          <a:bodyPr spcFirstLastPara="1" vertOverflow="ellipsis" wrap="square" lIns="0" tIns="0" rIns="0" bIns="0" anchor="ctr" anchorCtr="1"/>
          <a:lstStyle/>
          <a:p>
            <a:pPr algn="ctr">
              <a:defRPr/>
            </a:pPr>
            <a:r>
              <a:rPr lang="es-UY" sz="1100" b="1" dirty="0" smtClean="0">
                <a:solidFill>
                  <a:schemeClr val="tx1"/>
                </a:solidFill>
              </a:rPr>
              <a:t>ETIOLOGÍA</a:t>
            </a:r>
            <a:endParaRPr lang="es-UY" sz="1100" b="1" dirty="0">
              <a:solidFill>
                <a:schemeClr val="tx1"/>
              </a:solidFill>
            </a:endParaRPr>
          </a:p>
        </cx:rich>
      </cx:tx>
    </cx:title>
    <cx:plotArea>
      <cx:plotAreaRegion>
        <cx:series layoutId="treemap" uniqueId="{920CB7F9-3331-4178-AD14-E6FC55FD45E8}">
          <cx:dataLabels pos="inEnd">
            <cx:visibility seriesName="0" categoryName="1" value="1"/>
            <cx:separator> </cx:separator>
            <cx:dataLabel idx="3" pos="inEnd">
              <cx:visibility seriesName="0" categoryName="1" value="1"/>
              <cx:separator> </cx:separator>
            </cx:dataLabel>
          </cx:dataLabels>
          <cx:dataId val="0"/>
          <cx:layoutPr>
            <cx:parentLabelLayout val="overlapping"/>
          </cx:layoutPr>
        </cx:series>
      </cx:plotAreaRegion>
    </cx:plotArea>
  </cx:chart>
  <cx:spPr>
    <a:noFill/>
  </cx:spPr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bg1"/>
    </cs:fontRef>
    <cs:defRPr sz="900" kern="120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defRPr sz="900"/>
  </cs:dataTable>
  <cs:downBar>
    <cs:lnRef idx="0"/>
    <cs:fillRef idx="0"/>
    <cs:effectRef idx="0"/>
    <cs:fontRef idx="minor">
      <a:schemeClr val="tx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  <a:lumOff val="10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8708" y="1734382"/>
            <a:ext cx="3666084" cy="3345617"/>
          </a:xfrm>
        </p:spPr>
        <p:txBody>
          <a:bodyPr anchor="b">
            <a:normAutofit/>
          </a:bodyPr>
          <a:lstStyle>
            <a:lvl1pPr algn="ctr"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8708" y="5181602"/>
            <a:ext cx="3666084" cy="1828799"/>
          </a:xfrm>
        </p:spPr>
        <p:txBody>
          <a:bodyPr>
            <a:normAutofit/>
          </a:bodyPr>
          <a:lstStyle>
            <a:lvl1pPr marL="0" indent="0" algn="ctr">
              <a:buNone/>
              <a:defRPr sz="1238">
                <a:solidFill>
                  <a:schemeClr val="bg1">
                    <a:lumMod val="50000"/>
                  </a:schemeClr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E704-B02D-481B-ABC7-52E99533E850}" type="datetimeFigureOut">
              <a:rPr lang="es-UY" smtClean="0"/>
              <a:t>16/04/2018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C164-8489-4E17-AF56-149B34B6062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504551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507" y="5719165"/>
            <a:ext cx="4372495" cy="1082147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9814" y="931015"/>
            <a:ext cx="4143881" cy="4285515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5499" y="6811637"/>
            <a:ext cx="4372503" cy="909963"/>
          </a:xfrm>
        </p:spPr>
        <p:txBody>
          <a:bodyPr/>
          <a:lstStyle>
            <a:lvl1pPr marL="0" indent="0" algn="ctr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E704-B02D-481B-ABC7-52E99533E850}" type="datetimeFigureOut">
              <a:rPr lang="es-UY" smtClean="0"/>
              <a:t>16/04/2018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C164-8489-4E17-AF56-149B34B6062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95477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499" y="812801"/>
            <a:ext cx="4372503" cy="4569660"/>
          </a:xfrm>
        </p:spPr>
        <p:txBody>
          <a:bodyPr anchor="ctr"/>
          <a:lstStyle>
            <a:lvl1pPr algn="ctr"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5499" y="5606428"/>
            <a:ext cx="4372503" cy="2115173"/>
          </a:xfrm>
        </p:spPr>
        <p:txBody>
          <a:bodyPr anchor="ctr"/>
          <a:lstStyle>
            <a:lvl1pPr marL="0" indent="0" algn="ctr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E704-B02D-481B-ABC7-52E99533E850}" type="datetimeFigureOut">
              <a:rPr lang="es-UY" smtClean="0"/>
              <a:t>16/04/2018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C164-8489-4E17-AF56-149B34B6062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33706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20" y="1163451"/>
            <a:ext cx="3924599" cy="3639887"/>
          </a:xfrm>
        </p:spPr>
        <p:txBody>
          <a:bodyPr anchor="ctr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725897" y="4813376"/>
            <a:ext cx="3692376" cy="793051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5499" y="5830397"/>
            <a:ext cx="4372503" cy="18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E704-B02D-481B-ABC7-52E99533E850}" type="datetimeFigureOut">
              <a:rPr lang="es-UY" smtClean="0"/>
              <a:t>16/04/2018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C164-8489-4E17-AF56-149B34B6062E}" type="slidenum">
              <a:rPr lang="es-UY" smtClean="0"/>
              <a:t>‹Nº›</a:t>
            </a:fld>
            <a:endParaRPr lang="es-UY"/>
          </a:p>
        </p:txBody>
      </p:sp>
      <p:sp>
        <p:nvSpPr>
          <p:cNvPr id="11" name="TextBox 10"/>
          <p:cNvSpPr txBox="1"/>
          <p:nvPr/>
        </p:nvSpPr>
        <p:spPr>
          <a:xfrm>
            <a:off x="414914" y="1183812"/>
            <a:ext cx="307625" cy="779701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45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15698" y="4160020"/>
            <a:ext cx="311423" cy="779701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45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817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499" y="2851630"/>
            <a:ext cx="4372503" cy="3349113"/>
          </a:xfrm>
        </p:spPr>
        <p:txBody>
          <a:bodyPr anchor="b"/>
          <a:lstStyle>
            <a:lvl1pPr algn="ctr"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5499" y="6216447"/>
            <a:ext cx="4372503" cy="1520859"/>
          </a:xfrm>
        </p:spPr>
        <p:txBody>
          <a:bodyPr anchor="t"/>
          <a:lstStyle>
            <a:lvl1pPr marL="0" indent="0" algn="ctr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E704-B02D-481B-ABC7-52E99533E850}" type="datetimeFigureOut">
              <a:rPr lang="es-UY" smtClean="0"/>
              <a:t>16/04/2018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C164-8489-4E17-AF56-149B34B6062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29512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85499" y="812800"/>
            <a:ext cx="4372503" cy="21401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85498" y="3156124"/>
            <a:ext cx="1391756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350" b="0">
                <a:solidFill>
                  <a:schemeClr val="tx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385498" y="3924475"/>
            <a:ext cx="1391756" cy="3797127"/>
          </a:xfrm>
        </p:spPr>
        <p:txBody>
          <a:bodyPr anchor="t">
            <a:normAutofit/>
          </a:bodyPr>
          <a:lstStyle>
            <a:lvl1pPr marL="0" indent="0" algn="ctr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78352" y="3156124"/>
            <a:ext cx="1388611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350" b="0">
                <a:solidFill>
                  <a:schemeClr val="tx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1873695" y="3924475"/>
            <a:ext cx="1393601" cy="3797127"/>
          </a:xfrm>
        </p:spPr>
        <p:txBody>
          <a:bodyPr anchor="t">
            <a:normAutofit/>
          </a:bodyPr>
          <a:lstStyle>
            <a:lvl1pPr marL="0" indent="0" algn="ctr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363735" y="3156124"/>
            <a:ext cx="1394267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350" b="0">
                <a:solidFill>
                  <a:schemeClr val="tx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3363735" y="3924475"/>
            <a:ext cx="1394267" cy="3797127"/>
          </a:xfrm>
        </p:spPr>
        <p:txBody>
          <a:bodyPr anchor="t">
            <a:normAutofit/>
          </a:bodyPr>
          <a:lstStyle>
            <a:lvl1pPr marL="0" indent="0" algn="ctr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E704-B02D-481B-ABC7-52E99533E850}" type="datetimeFigureOut">
              <a:rPr lang="es-UY" smtClean="0"/>
              <a:t>16/04/2018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C164-8489-4E17-AF56-149B34B6062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13154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385499" y="814363"/>
            <a:ext cx="4372503" cy="2138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385499" y="5606427"/>
            <a:ext cx="1390673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238" b="0">
                <a:solidFill>
                  <a:schemeClr val="tx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385499" y="3156124"/>
            <a:ext cx="1390673" cy="2032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385499" y="6374776"/>
            <a:ext cx="1390673" cy="1346824"/>
          </a:xfrm>
        </p:spPr>
        <p:txBody>
          <a:bodyPr anchor="t">
            <a:normAutofit/>
          </a:bodyPr>
          <a:lstStyle>
            <a:lvl1pPr marL="0" indent="0" algn="ctr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74289" y="5606427"/>
            <a:ext cx="1392959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238" b="0">
                <a:solidFill>
                  <a:schemeClr val="tx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1873694" y="3156124"/>
            <a:ext cx="1393602" cy="2032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1873694" y="6374776"/>
            <a:ext cx="1393602" cy="1346825"/>
          </a:xfrm>
        </p:spPr>
        <p:txBody>
          <a:bodyPr anchor="t">
            <a:normAutofit/>
          </a:bodyPr>
          <a:lstStyle>
            <a:lvl1pPr marL="0" indent="0" algn="ctr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363736" y="5606427"/>
            <a:ext cx="1392475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238" b="0">
                <a:solidFill>
                  <a:schemeClr val="tx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3363735" y="3156124"/>
            <a:ext cx="1394267" cy="2032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3363683" y="6374773"/>
            <a:ext cx="1394319" cy="1346828"/>
          </a:xfrm>
        </p:spPr>
        <p:txBody>
          <a:bodyPr anchor="t">
            <a:normAutofit/>
          </a:bodyPr>
          <a:lstStyle>
            <a:lvl1pPr marL="0" indent="0" algn="ctr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E704-B02D-481B-ABC7-52E99533E850}" type="datetimeFigureOut">
              <a:rPr lang="es-UY" smtClean="0"/>
              <a:t>16/04/2018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C164-8489-4E17-AF56-149B34B6062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28539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385499" y="3156126"/>
            <a:ext cx="4372503" cy="456547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E704-B02D-481B-ABC7-52E99533E850}" type="datetimeFigureOut">
              <a:rPr lang="es-UY" smtClean="0"/>
              <a:t>16/04/2018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C164-8489-4E17-AF56-149B34B6062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80168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7" y="812803"/>
            <a:ext cx="1077185" cy="69087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385499" y="812803"/>
            <a:ext cx="3231024" cy="69087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E704-B02D-481B-ABC7-52E99533E850}" type="datetimeFigureOut">
              <a:rPr lang="es-UY" smtClean="0"/>
              <a:t>16/04/2018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C164-8489-4E17-AF56-149B34B6062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11104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385498" y="3156125"/>
            <a:ext cx="4372239" cy="45654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E704-B02D-481B-ABC7-52E99533E850}" type="datetimeFigureOut">
              <a:rPr lang="es-UY" smtClean="0"/>
              <a:t>16/04/2018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C164-8489-4E17-AF56-149B34B6062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94822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499" y="1104753"/>
            <a:ext cx="4367145" cy="3649092"/>
          </a:xfrm>
        </p:spPr>
        <p:txBody>
          <a:bodyPr anchor="b">
            <a:normAutofit/>
          </a:bodyPr>
          <a:lstStyle>
            <a:lvl1pPr>
              <a:defRPr sz="22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5499" y="4876611"/>
            <a:ext cx="4367145" cy="1824244"/>
          </a:xfrm>
        </p:spPr>
        <p:txBody>
          <a:bodyPr>
            <a:normAutofit/>
          </a:bodyPr>
          <a:lstStyle>
            <a:lvl1pPr marL="0" indent="0" algn="ctr">
              <a:buNone/>
              <a:defRPr sz="1125">
                <a:solidFill>
                  <a:schemeClr val="bg1">
                    <a:lumMod val="50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E704-B02D-481B-ABC7-52E99533E850}" type="datetimeFigureOut">
              <a:rPr lang="es-UY" smtClean="0"/>
              <a:t>16/04/2018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C164-8489-4E17-AF56-149B34B6062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990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85499" y="824691"/>
            <a:ext cx="4372503" cy="21282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385498" y="3156125"/>
            <a:ext cx="2154105" cy="45654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2603897" y="3156125"/>
            <a:ext cx="2153841" cy="45654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E704-B02D-481B-ABC7-52E99533E850}" type="datetimeFigureOut">
              <a:rPr lang="es-UY" smtClean="0"/>
              <a:t>16/04/2018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C164-8489-4E17-AF56-149B34B6062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56517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85499" y="824691"/>
            <a:ext cx="4372503" cy="21282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3607" y="3161357"/>
            <a:ext cx="2055997" cy="906659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1463" b="0">
                <a:solidFill>
                  <a:schemeClr val="tx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385499" y="4068018"/>
            <a:ext cx="2154105" cy="36535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98491" y="3161357"/>
            <a:ext cx="2059511" cy="906659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1463" b="0">
                <a:solidFill>
                  <a:schemeClr val="tx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2603897" y="4068018"/>
            <a:ext cx="2153841" cy="36535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E704-B02D-481B-ABC7-52E99533E850}" type="datetimeFigureOut">
              <a:rPr lang="es-UY" smtClean="0"/>
              <a:t>16/04/2018</a:t>
            </a:fld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C164-8489-4E17-AF56-149B34B6062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55656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E704-B02D-481B-ABC7-52E99533E850}" type="datetimeFigureOut">
              <a:rPr lang="es-UY" smtClean="0"/>
              <a:t>16/04/2018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C164-8489-4E17-AF56-149B34B6062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9316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E704-B02D-481B-ABC7-52E99533E850}" type="datetimeFigureOut">
              <a:rPr lang="es-UY" smtClean="0"/>
              <a:t>16/04/2018</a:t>
            </a:fld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C164-8489-4E17-AF56-149B34B6062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285495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499" y="812800"/>
            <a:ext cx="1660368" cy="2697669"/>
          </a:xfrm>
        </p:spPr>
        <p:txBody>
          <a:bodyPr anchor="b"/>
          <a:lstStyle>
            <a:lvl1pPr algn="ctr"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2142308" y="812802"/>
            <a:ext cx="2615694" cy="69087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5499" y="3510469"/>
            <a:ext cx="1660369" cy="4211131"/>
          </a:xfrm>
        </p:spPr>
        <p:txBody>
          <a:bodyPr/>
          <a:lstStyle>
            <a:lvl1pPr marL="0" indent="0" algn="ctr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E704-B02D-481B-ABC7-52E99533E850}" type="datetimeFigureOut">
              <a:rPr lang="es-UY" smtClean="0"/>
              <a:t>16/04/2018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C164-8489-4E17-AF56-149B34B6062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4015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499" y="812800"/>
            <a:ext cx="2322910" cy="2697672"/>
          </a:xfrm>
        </p:spPr>
        <p:txBody>
          <a:bodyPr anchor="b"/>
          <a:lstStyle>
            <a:lvl1pPr algn="ctr"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14902" y="812801"/>
            <a:ext cx="1690791" cy="69088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5507" y="3510472"/>
            <a:ext cx="2322902" cy="4211129"/>
          </a:xfrm>
        </p:spPr>
        <p:txBody>
          <a:bodyPr/>
          <a:lstStyle>
            <a:lvl1pPr marL="0" indent="0" algn="ctr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E704-B02D-481B-ABC7-52E99533E850}" type="datetimeFigureOut">
              <a:rPr lang="es-UY" smtClean="0"/>
              <a:t>16/04/2018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C164-8489-4E17-AF56-149B34B6062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5756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5143501" cy="91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5499" y="824691"/>
            <a:ext cx="4372503" cy="2128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5499" y="3156126"/>
            <a:ext cx="4372503" cy="4565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39467" y="7844369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3">
                <a:solidFill>
                  <a:schemeClr val="tx1"/>
                </a:solidFill>
              </a:defRPr>
            </a:lvl1pPr>
          </a:lstStyle>
          <a:p>
            <a:fld id="{D0F9E704-B02D-481B-ABC7-52E99533E850}" type="datetimeFigureOut">
              <a:rPr lang="es-UY" smtClean="0"/>
              <a:t>16/04/2018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5499" y="7844369"/>
            <a:ext cx="281512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3">
                <a:solidFill>
                  <a:schemeClr val="tx1"/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35599" y="7844369"/>
            <a:ext cx="32240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3">
                <a:solidFill>
                  <a:schemeClr val="tx1"/>
                </a:solidFill>
              </a:defRPr>
            </a:lvl1pPr>
          </a:lstStyle>
          <a:p>
            <a:fld id="{4507C164-8489-4E17-AF56-149B34B6062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36963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ctr" defTabSz="514350" rtl="0" eaLnBrk="1" latinLnBrk="0" hangingPunct="1">
        <a:lnSpc>
          <a:spcPct val="90000"/>
        </a:lnSpc>
        <a:spcBef>
          <a:spcPct val="0"/>
        </a:spcBef>
        <a:buNone/>
        <a:defRPr sz="2025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120000"/>
        </a:lnSpc>
        <a:spcBef>
          <a:spcPts val="563"/>
        </a:spcBef>
        <a:buClr>
          <a:schemeClr val="tx1"/>
        </a:buClr>
        <a:buFont typeface="Arial" panose="020B0604020202020204" pitchFamily="34" charset="0"/>
        <a:buChar char="•"/>
        <a:defRPr sz="1125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tx1"/>
        </a:buClr>
        <a:buFont typeface="Arial" panose="020B0604020202020204" pitchFamily="34" charset="0"/>
        <a:buChar char="•"/>
        <a:defRPr sz="101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tx1"/>
        </a:buClr>
        <a:buFont typeface="Arial" panose="020B0604020202020204" pitchFamily="34" charset="0"/>
        <a:buChar char="•"/>
        <a:defRPr sz="9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tx1"/>
        </a:buClr>
        <a:buFont typeface="Arial" panose="020B0604020202020204" pitchFamily="34" charset="0"/>
        <a:buChar char="•"/>
        <a:defRPr sz="788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tx1"/>
        </a:buClr>
        <a:buFont typeface="Arial" panose="020B0604020202020204" pitchFamily="34" charset="0"/>
        <a:buChar char="•"/>
        <a:defRPr sz="788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tx1"/>
        </a:buClr>
        <a:buFont typeface="Arial" panose="020B0604020202020204" pitchFamily="34" charset="0"/>
        <a:buChar char="•"/>
        <a:defRPr sz="788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tx1"/>
        </a:buClr>
        <a:buFont typeface="Arial" panose="020B0604020202020204" pitchFamily="34" charset="0"/>
        <a:buChar char="•"/>
        <a:defRPr sz="788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tx1"/>
        </a:buClr>
        <a:buFont typeface="Arial" panose="020B0604020202020204" pitchFamily="34" charset="0"/>
        <a:buChar char="•"/>
        <a:defRPr sz="788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tx1"/>
        </a:buClr>
        <a:buFont typeface="Arial" panose="020B0604020202020204" pitchFamily="34" charset="0"/>
        <a:buChar char="•"/>
        <a:defRPr sz="788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microsoft.com/office/2014/relationships/chartEx" Target="../charts/chartEx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79" y="79456"/>
            <a:ext cx="4794037" cy="690664"/>
          </a:xfr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>
            <a:noAutofit/>
          </a:bodyPr>
          <a:lstStyle/>
          <a:p>
            <a:pPr algn="ctr"/>
            <a:r>
              <a:rPr lang="es-UY" sz="1100" b="1" dirty="0">
                <a:solidFill>
                  <a:srgbClr val="C00000"/>
                </a:solidFill>
              </a:rPr>
              <a:t>INFECCIONES </a:t>
            </a:r>
            <a:r>
              <a:rPr lang="es-UY" sz="1100" b="1" dirty="0" smtClean="0">
                <a:solidFill>
                  <a:srgbClr val="C00000"/>
                </a:solidFill>
              </a:rPr>
              <a:t>OSTEOARTICULARES.</a:t>
            </a:r>
            <a:r>
              <a:rPr lang="es-UY" sz="1100" b="1" dirty="0">
                <a:solidFill>
                  <a:srgbClr val="C00000"/>
                </a:solidFill>
              </a:rPr>
              <a:t/>
            </a:r>
            <a:br>
              <a:rPr lang="es-UY" sz="1100" b="1" dirty="0">
                <a:solidFill>
                  <a:srgbClr val="C00000"/>
                </a:solidFill>
              </a:rPr>
            </a:br>
            <a:r>
              <a:rPr lang="es-UY" sz="1100" b="1" dirty="0">
                <a:solidFill>
                  <a:srgbClr val="C00000"/>
                </a:solidFill>
              </a:rPr>
              <a:t>ANÁLISIS DE PACIENTES INTERNADOS DESDE </a:t>
            </a:r>
            <a:r>
              <a:rPr lang="es-UY" sz="1100" b="1" dirty="0" smtClean="0">
                <a:solidFill>
                  <a:srgbClr val="C00000"/>
                </a:solidFill>
              </a:rPr>
              <a:t>1/1/16 </a:t>
            </a:r>
            <a:r>
              <a:rPr lang="es-UY" sz="1100" b="1" dirty="0">
                <a:solidFill>
                  <a:srgbClr val="C00000"/>
                </a:solidFill>
              </a:rPr>
              <a:t>AL </a:t>
            </a:r>
            <a:r>
              <a:rPr lang="es-UY" sz="1100" b="1" dirty="0" smtClean="0">
                <a:solidFill>
                  <a:srgbClr val="C00000"/>
                </a:solidFill>
              </a:rPr>
              <a:t>31/12/17 </a:t>
            </a:r>
            <a:r>
              <a:rPr lang="es-UY" sz="1100" b="1" dirty="0">
                <a:solidFill>
                  <a:srgbClr val="C00000"/>
                </a:solidFill>
              </a:rPr>
              <a:t/>
            </a:r>
            <a:br>
              <a:rPr lang="es-UY" sz="1100" b="1" dirty="0">
                <a:solidFill>
                  <a:srgbClr val="C00000"/>
                </a:solidFill>
              </a:rPr>
            </a:br>
            <a:r>
              <a:rPr lang="es-UY" sz="1100" b="1" dirty="0">
                <a:solidFill>
                  <a:srgbClr val="C00000"/>
                </a:solidFill>
              </a:rPr>
              <a:t>EN UN CENTRO HOSPITALARIO DE TERCER </a:t>
            </a:r>
            <a:r>
              <a:rPr lang="es-UY" sz="1100" b="1" dirty="0" smtClean="0">
                <a:solidFill>
                  <a:srgbClr val="C00000"/>
                </a:solidFill>
              </a:rPr>
              <a:t>NIVEL.</a:t>
            </a:r>
            <a:endParaRPr lang="es-UY" sz="1100" b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880" y="1145026"/>
            <a:ext cx="4794036" cy="10618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UY" sz="900" b="1" dirty="0">
                <a:solidFill>
                  <a:schemeClr val="tx1"/>
                </a:solidFill>
              </a:rPr>
              <a:t>OBJETIVOS: </a:t>
            </a:r>
            <a:r>
              <a:rPr lang="es-UY" sz="900" dirty="0">
                <a:solidFill>
                  <a:schemeClr val="tx1"/>
                </a:solidFill>
              </a:rPr>
              <a:t>Describir las características clínicas, etiología, tratamiento </a:t>
            </a:r>
            <a:r>
              <a:rPr lang="es-UY" sz="900" dirty="0" smtClean="0">
                <a:solidFill>
                  <a:schemeClr val="tx1"/>
                </a:solidFill>
              </a:rPr>
              <a:t>y </a:t>
            </a:r>
            <a:r>
              <a:rPr lang="es-UY" sz="900" dirty="0">
                <a:solidFill>
                  <a:schemeClr val="tx1"/>
                </a:solidFill>
              </a:rPr>
              <a:t>evolución de niños menores de 15 años hospitalizados por infecciones osteo-articulares </a:t>
            </a:r>
            <a:r>
              <a:rPr lang="es-UY" sz="900" dirty="0" smtClean="0">
                <a:solidFill>
                  <a:schemeClr val="tx1"/>
                </a:solidFill>
              </a:rPr>
              <a:t>(IOA), </a:t>
            </a:r>
            <a:r>
              <a:rPr lang="es-UY" sz="900" dirty="0">
                <a:solidFill>
                  <a:schemeClr val="tx1"/>
                </a:solidFill>
              </a:rPr>
              <a:t>entre el 1/1/2016 al 31/12/2017</a:t>
            </a:r>
            <a:r>
              <a:rPr lang="es-UY" sz="9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s-UY" sz="900" b="1" dirty="0">
                <a:solidFill>
                  <a:schemeClr val="tx1"/>
                </a:solidFill>
              </a:rPr>
              <a:t>MATERIAL Y MÉTODOS: </a:t>
            </a:r>
            <a:r>
              <a:rPr lang="es-UY" sz="900" dirty="0">
                <a:solidFill>
                  <a:schemeClr val="tx1"/>
                </a:solidFill>
              </a:rPr>
              <a:t>Cohorte </a:t>
            </a:r>
            <a:r>
              <a:rPr lang="es-UY" sz="900" dirty="0" smtClean="0">
                <a:solidFill>
                  <a:schemeClr val="tx1"/>
                </a:solidFill>
              </a:rPr>
              <a:t>retrospectiva. Se </a:t>
            </a:r>
            <a:r>
              <a:rPr lang="es-UY" sz="900" dirty="0">
                <a:solidFill>
                  <a:schemeClr val="tx1"/>
                </a:solidFill>
              </a:rPr>
              <a:t>incluyeron pacientes menores de 15 años admitidos en el Centro Hospitalario Pereira Rossell, en el sector de traumatología, entre el 1/1/2016 y el 31/12/2017 con diagnóstico de infección </a:t>
            </a:r>
            <a:r>
              <a:rPr lang="es-UY" sz="900" dirty="0" smtClean="0">
                <a:solidFill>
                  <a:schemeClr val="tx1"/>
                </a:solidFill>
              </a:rPr>
              <a:t>osteoarticular. </a:t>
            </a:r>
            <a:r>
              <a:rPr lang="es-UY" sz="900" dirty="0">
                <a:solidFill>
                  <a:schemeClr val="tx1"/>
                </a:solidFill>
              </a:rPr>
              <a:t>Se excluyeron las infecciones adquiridas en el postoperatorio de cirugía traumatológica. </a:t>
            </a:r>
            <a:endParaRPr lang="es-UY" sz="900" dirty="0" smtClean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2881" y="2215339"/>
            <a:ext cx="4794036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900" b="1" dirty="0" smtClean="0"/>
              <a:t>RESULTADOS: </a:t>
            </a:r>
            <a:r>
              <a:rPr lang="es-UY" sz="900" dirty="0" smtClean="0"/>
              <a:t>N:11. La mediana de edad fue 4 </a:t>
            </a:r>
            <a:r>
              <a:rPr lang="es-UY" sz="900" dirty="0" smtClean="0"/>
              <a:t>años (RIC </a:t>
            </a:r>
            <a:r>
              <a:rPr lang="es-UY" sz="900" dirty="0" smtClean="0"/>
              <a:t>7 </a:t>
            </a:r>
            <a:r>
              <a:rPr lang="es-UY" sz="900" dirty="0" smtClean="0"/>
              <a:t>meses-14 años). </a:t>
            </a:r>
            <a:r>
              <a:rPr lang="es-UY" sz="900" dirty="0" smtClean="0"/>
              <a:t>Sexo femenino </a:t>
            </a:r>
            <a:r>
              <a:rPr lang="es-UY" sz="900" dirty="0" smtClean="0"/>
              <a:t>7 (63%); </a:t>
            </a:r>
            <a:r>
              <a:rPr lang="es-UY" sz="900" dirty="0" smtClean="0"/>
              <a:t>10 </a:t>
            </a:r>
            <a:r>
              <a:rPr lang="es-UY" sz="900" dirty="0" smtClean="0"/>
              <a:t>pacientes procedían </a:t>
            </a:r>
            <a:r>
              <a:rPr lang="es-UY" sz="900" dirty="0" smtClean="0"/>
              <a:t>del interior del país. Tenían fiebre al ingreso 4 (36%) y la media días de fiebre antes de la consulta fue de 2 días  (RIC 1-10 días). En 8 (72%) existía el antecedente de traumatismo local y en 2 de infección de piel. 10 tenían las vacunas vigentes</a:t>
            </a:r>
            <a:r>
              <a:rPr lang="es-UY" sz="900" dirty="0"/>
              <a:t>. La localización de las </a:t>
            </a:r>
            <a:r>
              <a:rPr lang="es-UY" sz="900" dirty="0" smtClean="0"/>
              <a:t>infecciones: rodilla en 3 pacientes, cadera en 1, tobillo en 1 ,fémur en 1, tibia en 2, codo en 1y </a:t>
            </a:r>
            <a:r>
              <a:rPr lang="es-UY" sz="900" dirty="0" smtClean="0"/>
              <a:t>columna vertebral </a:t>
            </a:r>
            <a:r>
              <a:rPr lang="es-UY" sz="900" dirty="0" smtClean="0"/>
              <a:t>en 2. </a:t>
            </a:r>
          </a:p>
          <a:p>
            <a:r>
              <a:rPr lang="es-UY" sz="800" dirty="0" smtClean="0"/>
              <a:t> </a:t>
            </a:r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2605167"/>
              </p:ext>
            </p:extLst>
          </p:nvPr>
        </p:nvGraphicFramePr>
        <p:xfrm>
          <a:off x="182880" y="3261779"/>
          <a:ext cx="2349442" cy="1678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2557841"/>
              </p:ext>
            </p:extLst>
          </p:nvPr>
        </p:nvGraphicFramePr>
        <p:xfrm>
          <a:off x="2616742" y="3261780"/>
          <a:ext cx="2360174" cy="1678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Rectangle 17"/>
          <p:cNvSpPr/>
          <p:nvPr/>
        </p:nvSpPr>
        <p:spPr>
          <a:xfrm>
            <a:off x="182881" y="7456042"/>
            <a:ext cx="47940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900" dirty="0" smtClean="0"/>
              <a:t>El tratamiento empírico fue: </a:t>
            </a:r>
            <a:r>
              <a:rPr lang="es-UY" sz="900" dirty="0"/>
              <a:t>clindamicina en 4 </a:t>
            </a:r>
            <a:r>
              <a:rPr lang="es-UY" sz="900" dirty="0" smtClean="0"/>
              <a:t>casos y </a:t>
            </a:r>
            <a:r>
              <a:rPr lang="es-UY" sz="900" dirty="0"/>
              <a:t>clindamicina + gentamicina en </a:t>
            </a:r>
            <a:r>
              <a:rPr lang="es-UY" sz="900" dirty="0" smtClean="0"/>
              <a:t>7 pacientes. </a:t>
            </a:r>
            <a:r>
              <a:rPr lang="es-UY" sz="900" dirty="0"/>
              <a:t>En 4 casos se cambió el antibiótico luego del informe del germen. </a:t>
            </a:r>
            <a:r>
              <a:rPr lang="es-UY" sz="900" dirty="0" smtClean="0"/>
              <a:t>La mediana de </a:t>
            </a:r>
            <a:r>
              <a:rPr lang="es-UY" sz="900" dirty="0" smtClean="0"/>
              <a:t>días de </a:t>
            </a:r>
            <a:r>
              <a:rPr lang="es-UY" sz="900" dirty="0" smtClean="0"/>
              <a:t>tratamiento intravenoso </a:t>
            </a:r>
            <a:r>
              <a:rPr lang="es-UY" sz="900" dirty="0" smtClean="0"/>
              <a:t>fue 13 </a:t>
            </a:r>
            <a:r>
              <a:rPr lang="es-UY" sz="900" dirty="0" smtClean="0"/>
              <a:t>días. </a:t>
            </a:r>
            <a:r>
              <a:rPr lang="es-UY" sz="900" dirty="0" smtClean="0"/>
              <a:t>La internación una mediana de </a:t>
            </a:r>
            <a:r>
              <a:rPr lang="es-UY" sz="900" dirty="0"/>
              <a:t>14 días </a:t>
            </a:r>
            <a:r>
              <a:rPr lang="es-UY" sz="900" dirty="0" smtClean="0"/>
              <a:t>(RIC 3-28 </a:t>
            </a:r>
            <a:r>
              <a:rPr lang="es-UY" sz="900" dirty="0"/>
              <a:t>días). </a:t>
            </a:r>
            <a:r>
              <a:rPr lang="es-UY" sz="900" dirty="0" smtClean="0"/>
              <a:t>Se realizó limpieza </a:t>
            </a:r>
            <a:r>
              <a:rPr lang="es-UY" sz="900" dirty="0"/>
              <a:t>quirúrgica en 8 casos y en 5 se colocó drenaje. </a:t>
            </a:r>
            <a:r>
              <a:rPr lang="es-UY" sz="900" dirty="0" smtClean="0"/>
              <a:t>No </a:t>
            </a:r>
            <a:r>
              <a:rPr lang="es-UY" sz="900" dirty="0"/>
              <a:t>hubo complicaciones </a:t>
            </a:r>
            <a:r>
              <a:rPr lang="es-UY" sz="900" dirty="0" smtClean="0"/>
              <a:t>ni </a:t>
            </a:r>
            <a:r>
              <a:rPr lang="es-UY" sz="900" dirty="0"/>
              <a:t>muerte. </a:t>
            </a:r>
            <a:endParaRPr lang="es-UY" sz="900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2534056" y="6243607"/>
            <a:ext cx="2442860" cy="522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900" dirty="0"/>
              <a:t>Se aisló germen  en </a:t>
            </a:r>
            <a:r>
              <a:rPr lang="es-UY" sz="900" dirty="0" smtClean="0"/>
              <a:t>6 pacientes, </a:t>
            </a:r>
            <a:r>
              <a:rPr lang="es-UY" sz="900" dirty="0"/>
              <a:t>4 por cultivo de líquido articular, 1 por cultivo de biopsia y 1 por serología en sangre</a:t>
            </a:r>
          </a:p>
        </p:txBody>
      </p:sp>
      <p:sp>
        <p:nvSpPr>
          <p:cNvPr id="3" name="Rectangle 2"/>
          <p:cNvSpPr/>
          <p:nvPr/>
        </p:nvSpPr>
        <p:spPr>
          <a:xfrm>
            <a:off x="182879" y="851838"/>
            <a:ext cx="47940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700" dirty="0">
                <a:solidFill>
                  <a:srgbClr val="222222"/>
                </a:solidFill>
                <a:latin typeface="+mj-lt"/>
              </a:rPr>
              <a:t>MOGNI GRAÑA, Analhí; HERMIDA, Natalia; PUJADAS, Mónica; ASSANDRI, Elizabeth; </a:t>
            </a:r>
            <a:r>
              <a:rPr lang="es-UY" sz="700" dirty="0" smtClean="0">
                <a:solidFill>
                  <a:srgbClr val="222222"/>
                </a:solidFill>
                <a:latin typeface="+mj-lt"/>
              </a:rPr>
              <a:t>MACHÍN, Verónica; BADÍA</a:t>
            </a:r>
            <a:r>
              <a:rPr lang="es-UY" sz="700" dirty="0">
                <a:solidFill>
                  <a:srgbClr val="222222"/>
                </a:solidFill>
                <a:latin typeface="+mj-lt"/>
              </a:rPr>
              <a:t>, Federica; FRATELLI, </a:t>
            </a:r>
            <a:r>
              <a:rPr lang="es-UY" sz="700" dirty="0" smtClean="0">
                <a:solidFill>
                  <a:srgbClr val="222222"/>
                </a:solidFill>
                <a:latin typeface="+mj-lt"/>
              </a:rPr>
              <a:t>Rodrigo; </a:t>
            </a:r>
            <a:r>
              <a:rPr lang="es-UY" sz="700" dirty="0">
                <a:solidFill>
                  <a:srgbClr val="222222"/>
                </a:solidFill>
                <a:latin typeface="+mj-lt"/>
              </a:rPr>
              <a:t>DUPORT, Marcelo; DE OLIVERA, Nancy; CÚNEO, Alejandro; PÍREZ, María Catalina</a:t>
            </a:r>
            <a:endParaRPr lang="es-UY" sz="70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2879" y="8128614"/>
            <a:ext cx="47940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900" b="1" dirty="0"/>
              <a:t>CONCLUSIONES</a:t>
            </a:r>
            <a:r>
              <a:rPr lang="es-UY" sz="900" b="1" dirty="0" smtClean="0"/>
              <a:t>:</a:t>
            </a:r>
            <a:r>
              <a:rPr lang="es-UY" sz="900" dirty="0"/>
              <a:t> </a:t>
            </a:r>
            <a:r>
              <a:rPr lang="es-UY" sz="900" dirty="0"/>
              <a:t>En esta pequeña serie de casos la presentación clínica y la etiología fue variada, SAMS y </a:t>
            </a:r>
            <a:r>
              <a:rPr lang="es-UY" sz="900" i="1" dirty="0"/>
              <a:t>S. </a:t>
            </a:r>
            <a:r>
              <a:rPr lang="es-UY" sz="900" i="1" dirty="0" err="1"/>
              <a:t>pyogenes</a:t>
            </a:r>
            <a:r>
              <a:rPr lang="es-UY" sz="900" dirty="0"/>
              <a:t> fueron los patógenos más implicados, aunque en 5 casos no se </a:t>
            </a:r>
            <a:r>
              <a:rPr lang="es-UY" sz="900" dirty="0" smtClean="0"/>
              <a:t>confirmó </a:t>
            </a:r>
            <a:r>
              <a:rPr lang="es-UY" sz="900" dirty="0"/>
              <a:t>la </a:t>
            </a:r>
            <a:r>
              <a:rPr lang="es-UY" sz="900" dirty="0" smtClean="0"/>
              <a:t>etiología. Estos</a:t>
            </a:r>
            <a:r>
              <a:rPr lang="es-UY" sz="900" dirty="0" smtClean="0"/>
              <a:t> </a:t>
            </a:r>
            <a:r>
              <a:rPr lang="es-UY" sz="900" dirty="0"/>
              <a:t>resultado </a:t>
            </a:r>
            <a:r>
              <a:rPr lang="es-UY" sz="900" dirty="0" smtClean="0"/>
              <a:t>muestran variación </a:t>
            </a:r>
            <a:r>
              <a:rPr lang="es-UY" sz="900" dirty="0"/>
              <a:t>en criterios de estudios y </a:t>
            </a:r>
            <a:r>
              <a:rPr lang="es-UY" sz="900" dirty="0" smtClean="0"/>
              <a:t>seguimiento. La internación y los días de tratamiento antibiótico son prolongados si comparamos con estudios similares, así como la frecuencia de reiteración de </a:t>
            </a:r>
            <a:r>
              <a:rPr lang="es-UY" sz="900" dirty="0" smtClean="0"/>
              <a:t>laboratorio. </a:t>
            </a:r>
            <a:r>
              <a:rPr lang="es-UY" sz="900" dirty="0" smtClean="0"/>
              <a:t>Es </a:t>
            </a:r>
            <a:r>
              <a:rPr lang="es-UY" sz="900" dirty="0"/>
              <a:t>necesario actualizar el </a:t>
            </a:r>
            <a:r>
              <a:rPr lang="es-UY" sz="900" dirty="0" smtClean="0"/>
              <a:t>protocolo de diagnóstico y </a:t>
            </a:r>
            <a:r>
              <a:rPr lang="es-UY" sz="900" dirty="0" smtClean="0"/>
              <a:t>tratamiento, </a:t>
            </a:r>
            <a:r>
              <a:rPr lang="es-UY" sz="900" dirty="0" smtClean="0"/>
              <a:t>y continuar la atención </a:t>
            </a:r>
            <a:r>
              <a:rPr lang="es-UY" sz="900" dirty="0" smtClean="0"/>
              <a:t>interdisciplinaria.</a:t>
            </a:r>
            <a:endParaRPr lang="es-UY" sz="900" b="1" dirty="0"/>
          </a:p>
        </p:txBody>
      </p:sp>
      <mc:AlternateContent xmlns:mc="http://schemas.openxmlformats.org/markup-compatibility/2006">
        <mc:Choice xmlns:cx1="http://schemas.microsoft.com/office/drawing/2015/9/8/chartex" xmlns="" Requires="cx1">
          <p:graphicFrame>
            <p:nvGraphicFramePr>
              <p:cNvPr id="15" name="Chart 14"/>
              <p:cNvGraphicFramePr/>
              <p:nvPr>
                <p:extLst>
                  <p:ext uri="{D42A27DB-BD31-4B8C-83A1-F6EECF244321}">
                    <p14:modId xmlns:p14="http://schemas.microsoft.com/office/powerpoint/2010/main" val="3918657792"/>
                  </p:ext>
                </p:extLst>
              </p:nvPr>
            </p:nvGraphicFramePr>
            <p:xfrm>
              <a:off x="182880" y="6000263"/>
              <a:ext cx="2242746" cy="150234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15" name="Chart 1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2880" y="6000263"/>
                <a:ext cx="2242746" cy="1502349"/>
              </a:xfrm>
              <a:prstGeom prst="rect">
                <a:avLst/>
              </a:prstGeom>
            </p:spPr>
          </p:pic>
        </mc:Fallback>
      </mc:AlternateContent>
      <p:sp>
        <p:nvSpPr>
          <p:cNvPr id="6" name="Rectángulo 5"/>
          <p:cNvSpPr/>
          <p:nvPr/>
        </p:nvSpPr>
        <p:spPr>
          <a:xfrm>
            <a:off x="182878" y="4964383"/>
            <a:ext cx="4794037" cy="1129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UY" sz="900" dirty="0">
                <a:ea typeface="Calibri" panose="020F0502020204030204" pitchFamily="34" charset="0"/>
                <a:cs typeface="Times New Roman" panose="02020603050405020304" pitchFamily="18" charset="0"/>
              </a:rPr>
              <a:t>Laboratorio: VES elevada en 6 casos con una media de 56 </a:t>
            </a:r>
            <a:r>
              <a:rPr lang="es-UY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mm/H </a:t>
            </a:r>
            <a:r>
              <a:rPr lang="es-UY" sz="900" dirty="0">
                <a:ea typeface="Calibri" panose="020F0502020204030204" pitchFamily="34" charset="0"/>
                <a:cs typeface="Times New Roman" panose="02020603050405020304" pitchFamily="18" charset="0"/>
              </a:rPr>
              <a:t>(RIC 24 -110 </a:t>
            </a:r>
            <a:r>
              <a:rPr lang="es-UY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mm/H). </a:t>
            </a:r>
            <a:r>
              <a:rPr lang="es-UY" sz="900" dirty="0">
                <a:ea typeface="Calibri" panose="020F0502020204030204" pitchFamily="34" charset="0"/>
                <a:cs typeface="Times New Roman" panose="02020603050405020304" pitchFamily="18" charset="0"/>
              </a:rPr>
              <a:t>PCR elevado en 9 pacientes con una media de 90 U/L (RIC 1-188 U/L), una leucocitosis inicial media de 13.600 (RIC  7.000-24.000) y una media de neutrofilia de 54% (RIC 35-82%); se reiteró la paraclínica durante la internación en 8 pacientes (72%) con una media de 5 veces (RIC de 2-8 veces). Un paciente presentó bacteriemia a </a:t>
            </a:r>
            <a:r>
              <a:rPr lang="es-UY" sz="900" i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S. </a:t>
            </a:r>
            <a:r>
              <a:rPr lang="es-UY" sz="900" i="1" dirty="0" err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aureus</a:t>
            </a:r>
            <a:r>
              <a:rPr lang="es-UY" sz="9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UY" sz="900" dirty="0">
                <a:ea typeface="Calibri" panose="020F0502020204030204" pitchFamily="34" charset="0"/>
                <a:cs typeface="Times New Roman" panose="02020603050405020304" pitchFamily="18" charset="0"/>
              </a:rPr>
              <a:t>sensible (SAMS). Se realizó radiografía en 9 casos y 3 fueron patológicas mostrando lesión lítica, artrocentesis en 4, RNM en 1, TAC en 1, ecografía articular en 1 y centellograma óseo en 1. </a:t>
            </a:r>
            <a:endParaRPr lang="es-UY" sz="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40315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293</TotalTime>
  <Words>572</Words>
  <Application>Microsoft Office PowerPoint</Application>
  <PresentationFormat>Presentación en pantalla (16:9)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Tw Cen MT</vt:lpstr>
      <vt:lpstr>Droplet</vt:lpstr>
      <vt:lpstr>INFECCIONES OSTEOARTICULARES. ANÁLISIS DE PACIENTES INTERNADOS DESDE 1/1/16 AL 31/12/17  EN UN CENTRO HOSPITALARIO DE TERCER NIVEL.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INFECCIONES OSTEOARTICULARES ANÁLISIS DE PACIENTES INTERNADOS DESDE 1/1/2016 AL 31/12/2017  EN UN CENTRO HOSPITALARIO DE TERCER NIVEL</dc:title>
  <dc:creator>ACER</dc:creator>
  <cp:lastModifiedBy>Internet Internet</cp:lastModifiedBy>
  <cp:revision>42</cp:revision>
  <dcterms:created xsi:type="dcterms:W3CDTF">2018-04-15T20:57:48Z</dcterms:created>
  <dcterms:modified xsi:type="dcterms:W3CDTF">2018-04-16T12:18:25Z</dcterms:modified>
</cp:coreProperties>
</file>