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0"/>
  </p:notesMasterIdLst>
  <p:sldIdLst>
    <p:sldId id="256" r:id="rId3"/>
    <p:sldId id="305" r:id="rId4"/>
    <p:sldId id="257" r:id="rId5"/>
    <p:sldId id="258" r:id="rId6"/>
    <p:sldId id="259" r:id="rId7"/>
    <p:sldId id="265" r:id="rId8"/>
    <p:sldId id="263" r:id="rId9"/>
    <p:sldId id="283" r:id="rId10"/>
    <p:sldId id="284" r:id="rId11"/>
    <p:sldId id="287" r:id="rId12"/>
    <p:sldId id="286" r:id="rId13"/>
    <p:sldId id="288" r:id="rId14"/>
    <p:sldId id="297" r:id="rId15"/>
    <p:sldId id="298" r:id="rId16"/>
    <p:sldId id="299" r:id="rId17"/>
    <p:sldId id="301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300" r:id="rId27"/>
    <p:sldId id="306" r:id="rId28"/>
    <p:sldId id="303" r:id="rId2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86" autoAdjust="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56D2D-53FB-4006-B897-3E3CF076C80B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7D18-F6A3-4E57-9440-2AF0362FE0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894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  <a:p>
            <a:endParaRPr lang="es-UY" dirty="0"/>
          </a:p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B7D18-F6A3-4E57-9440-2AF0362FE07B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506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Imagen 3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Imagen 3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Imagen 75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Imagen 7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CO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22/04/20</a:t>
            </a:r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F099A97-AC21-432D-85AC-2E7481778CD5}" type="slidenum">
              <a:rPr lang="es-E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s-CO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CO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esquemaClick to edit Master text styles</a:t>
            </a:r>
          </a:p>
          <a:p>
            <a:pPr marL="685800" lvl="1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CO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CO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CO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CO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es-CO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22/04/20</a:t>
            </a:r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81691D9-FF00-4E75-A6D7-0C7F50127778}" type="slidenum">
              <a:rPr lang="es-E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CO" sz="6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Caso clínico</a:t>
            </a:r>
            <a:endParaRPr lang="es-CO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1523880" y="3429000"/>
            <a:ext cx="9143640" cy="157909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s-E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Clínica Pediátrica “A” </a:t>
            </a:r>
          </a:p>
          <a:p>
            <a:pPr algn="ctr"/>
            <a:endParaRPr lang="es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/>
            <a:endParaRPr lang="es-E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/>
            <a:r>
              <a:rPr lang="es-E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Dra. María Cecilia Vargas Fuentes </a:t>
            </a:r>
          </a:p>
          <a:p>
            <a:pPr algn="r"/>
            <a:r>
              <a:rPr lang="es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PG3 pediatría</a:t>
            </a:r>
            <a:r>
              <a:rPr lang="es-E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57816AC-1FA4-42C4-BD18-B713C9360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07" y="723313"/>
            <a:ext cx="3762375" cy="1499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77AEF65-4034-477E-AFC9-571EEFB26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Calibri" panose="020F0502020204030204" pitchFamily="34" charset="0"/>
                <a:cs typeface="Calibri" panose="020F0502020204030204" pitchFamily="34" charset="0"/>
              </a:rPr>
              <a:t>En suma: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51E3253-573F-482E-B359-0A6CDFDE0A14}"/>
              </a:ext>
            </a:extLst>
          </p:cNvPr>
          <p:cNvSpPr txBox="1"/>
          <p:nvPr/>
        </p:nvSpPr>
        <p:spPr>
          <a:xfrm>
            <a:off x="1280160" y="1240035"/>
            <a:ext cx="8764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Adolescente 11 años sexo masculino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O" sz="2800" dirty="0">
                <a:solidFill>
                  <a:prstClr val="black"/>
                </a:solidFill>
                <a:latin typeface="Arial"/>
              </a:rPr>
              <a:t>Portador de 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Wolff </a:t>
            </a:r>
            <a:r>
              <a:rPr lang="es-CO" sz="2800" dirty="0">
                <a:solidFill>
                  <a:prstClr val="black"/>
                </a:solidFill>
                <a:latin typeface="Arial"/>
              </a:rPr>
              <a:t>P</a:t>
            </a:r>
            <a:r>
              <a:rPr kumimoji="0" lang="es-CO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arkinson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White en tratamiento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CO" sz="2800" dirty="0">
              <a:solidFill>
                <a:prstClr val="black"/>
              </a:solidFill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O" sz="2800" dirty="0">
                <a:solidFill>
                  <a:prstClr val="black"/>
                </a:solidFill>
                <a:latin typeface="Arial"/>
              </a:rPr>
              <a:t>Sobrepeso ( P95) en tratamiento nutricional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Dolor torácico</a:t>
            </a:r>
            <a:r>
              <a:rPr kumimoji="0" lang="es-CO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y síncope</a:t>
            </a:r>
            <a:r>
              <a:rPr lang="es-CO" sz="2800" dirty="0">
                <a:solidFill>
                  <a:prstClr val="black"/>
                </a:solidFill>
                <a:latin typeface="Arial"/>
              </a:rPr>
              <a:t>, s</a:t>
            </a:r>
            <a:r>
              <a:rPr kumimoji="0" lang="es-CO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ecundarios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a episodios de </a:t>
            </a:r>
            <a:r>
              <a:rPr lang="es-CO" sz="2800" dirty="0" smtClean="0">
                <a:solidFill>
                  <a:prstClr val="black"/>
                </a:solidFill>
                <a:latin typeface="Arial"/>
              </a:rPr>
              <a:t>TSVP</a:t>
            </a:r>
            <a:r>
              <a:rPr kumimoji="0" lang="es-C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mal tolerada.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89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0" y="-14068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1306440" y="0"/>
            <a:ext cx="3862080" cy="6843240"/>
          </a:xfrm>
          <a:custGeom>
            <a:avLst/>
            <a:gdLst/>
            <a:ahLst/>
            <a:cxnLst/>
            <a:rect l="l" t="t" r="r" b="b"/>
            <a:pathLst>
              <a:path w="813" h="1440">
                <a:moveTo>
                  <a:pt x="813" y="0"/>
                </a:moveTo>
                <a:cubicBezTo>
                  <a:pt x="331" y="221"/>
                  <a:pt x="0" y="1039"/>
                  <a:pt x="435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3"/>
          <p:cNvSpPr/>
          <p:nvPr/>
        </p:nvSpPr>
        <p:spPr>
          <a:xfrm>
            <a:off x="10626840" y="9360"/>
            <a:ext cx="1539360" cy="555120"/>
          </a:xfrm>
          <a:custGeom>
            <a:avLst/>
            <a:gdLst/>
            <a:ahLst/>
            <a:cxnLst/>
            <a:rect l="l" t="t" r="r" b="b"/>
            <a:pathLst>
              <a:path w="324" h="117">
                <a:moveTo>
                  <a:pt x="324" y="117"/>
                </a:moveTo>
                <a:cubicBezTo>
                  <a:pt x="223" y="64"/>
                  <a:pt x="107" y="28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4"/>
          <p:cNvSpPr/>
          <p:nvPr/>
        </p:nvSpPr>
        <p:spPr>
          <a:xfrm>
            <a:off x="10247400" y="5013360"/>
            <a:ext cx="1918800" cy="1829880"/>
          </a:xfrm>
          <a:custGeom>
            <a:avLst/>
            <a:gdLst/>
            <a:ahLst/>
            <a:cxnLst/>
            <a:rect l="l" t="t" r="r" b="b"/>
            <a:pathLst>
              <a:path w="404" h="385">
                <a:moveTo>
                  <a:pt x="0" y="385"/>
                </a:moveTo>
                <a:cubicBezTo>
                  <a:pt x="146" y="272"/>
                  <a:pt x="285" y="142"/>
                  <a:pt x="404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5"/>
          <p:cNvSpPr/>
          <p:nvPr/>
        </p:nvSpPr>
        <p:spPr>
          <a:xfrm>
            <a:off x="1120680" y="0"/>
            <a:ext cx="3676320" cy="6843240"/>
          </a:xfrm>
          <a:custGeom>
            <a:avLst/>
            <a:gdLst/>
            <a:ahLst/>
            <a:cxnLst/>
            <a:rect l="l" t="t" r="r" b="b"/>
            <a:pathLst>
              <a:path w="774" h="1440">
                <a:moveTo>
                  <a:pt x="774" y="0"/>
                </a:moveTo>
                <a:cubicBezTo>
                  <a:pt x="312" y="240"/>
                  <a:pt x="0" y="1034"/>
                  <a:pt x="411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6"/>
          <p:cNvSpPr/>
          <p:nvPr/>
        </p:nvSpPr>
        <p:spPr>
          <a:xfrm>
            <a:off x="11202840" y="9360"/>
            <a:ext cx="963360" cy="366480"/>
          </a:xfrm>
          <a:custGeom>
            <a:avLst/>
            <a:gdLst/>
            <a:ahLst/>
            <a:cxnLst/>
            <a:rect l="l" t="t" r="r" b="b"/>
            <a:pathLst>
              <a:path w="203" h="77">
                <a:moveTo>
                  <a:pt x="203" y="77"/>
                </a:moveTo>
                <a:cubicBezTo>
                  <a:pt x="138" y="46"/>
                  <a:pt x="68" y="21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7"/>
          <p:cNvSpPr/>
          <p:nvPr/>
        </p:nvSpPr>
        <p:spPr>
          <a:xfrm>
            <a:off x="10495080" y="5275440"/>
            <a:ext cx="1666440" cy="1577520"/>
          </a:xfrm>
          <a:custGeom>
            <a:avLst/>
            <a:gdLst/>
            <a:ahLst/>
            <a:cxnLst/>
            <a:rect l="l" t="t" r="r" b="b"/>
            <a:pathLst>
              <a:path w="351" h="332">
                <a:moveTo>
                  <a:pt x="0" y="332"/>
                </a:moveTo>
                <a:cubicBezTo>
                  <a:pt x="125" y="232"/>
                  <a:pt x="245" y="121"/>
                  <a:pt x="351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8"/>
          <p:cNvSpPr/>
          <p:nvPr/>
        </p:nvSpPr>
        <p:spPr>
          <a:xfrm>
            <a:off x="1001880" y="0"/>
            <a:ext cx="3620880" cy="6843240"/>
          </a:xfrm>
          <a:custGeom>
            <a:avLst/>
            <a:gdLst/>
            <a:ahLst/>
            <a:cxnLst/>
            <a:rect l="l" t="t" r="r" b="b"/>
            <a:pathLst>
              <a:path w="762" h="1440">
                <a:moveTo>
                  <a:pt x="762" y="0"/>
                </a:moveTo>
                <a:cubicBezTo>
                  <a:pt x="308" y="245"/>
                  <a:pt x="0" y="1033"/>
                  <a:pt x="403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9"/>
          <p:cNvSpPr/>
          <p:nvPr/>
        </p:nvSpPr>
        <p:spPr>
          <a:xfrm>
            <a:off x="11501280" y="9360"/>
            <a:ext cx="664920" cy="256680"/>
          </a:xfrm>
          <a:custGeom>
            <a:avLst/>
            <a:gdLst/>
            <a:ahLst/>
            <a:cxnLst/>
            <a:rect l="l" t="t" r="r" b="b"/>
            <a:pathLst>
              <a:path w="140" h="54">
                <a:moveTo>
                  <a:pt x="140" y="54"/>
                </a:moveTo>
                <a:cubicBezTo>
                  <a:pt x="95" y="34"/>
                  <a:pt x="48" y="16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10"/>
          <p:cNvSpPr/>
          <p:nvPr/>
        </p:nvSpPr>
        <p:spPr>
          <a:xfrm>
            <a:off x="10640880" y="5408640"/>
            <a:ext cx="1525320" cy="1434600"/>
          </a:xfrm>
          <a:custGeom>
            <a:avLst/>
            <a:gdLst/>
            <a:ahLst/>
            <a:cxnLst/>
            <a:rect l="l" t="t" r="r" b="b"/>
            <a:pathLst>
              <a:path w="321" h="302">
                <a:moveTo>
                  <a:pt x="0" y="302"/>
                </a:moveTo>
                <a:cubicBezTo>
                  <a:pt x="114" y="210"/>
                  <a:pt x="223" y="109"/>
                  <a:pt x="321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11"/>
          <p:cNvSpPr/>
          <p:nvPr/>
        </p:nvSpPr>
        <p:spPr>
          <a:xfrm>
            <a:off x="1001880" y="0"/>
            <a:ext cx="3244320" cy="6843240"/>
          </a:xfrm>
          <a:custGeom>
            <a:avLst/>
            <a:gdLst/>
            <a:ahLst/>
            <a:cxnLst/>
            <a:rect l="l" t="t" r="r" b="b"/>
            <a:pathLst>
              <a:path w="683" h="1440">
                <a:moveTo>
                  <a:pt x="683" y="0"/>
                </a:moveTo>
                <a:cubicBezTo>
                  <a:pt x="258" y="256"/>
                  <a:pt x="0" y="1041"/>
                  <a:pt x="355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12"/>
          <p:cNvSpPr/>
          <p:nvPr/>
        </p:nvSpPr>
        <p:spPr>
          <a:xfrm>
            <a:off x="10802880" y="5518080"/>
            <a:ext cx="1363320" cy="1325160"/>
          </a:xfrm>
          <a:custGeom>
            <a:avLst/>
            <a:gdLst/>
            <a:ahLst/>
            <a:cxnLst/>
            <a:rect l="l" t="t" r="r" b="b"/>
            <a:pathLst>
              <a:path w="287" h="279">
                <a:moveTo>
                  <a:pt x="0" y="279"/>
                </a:moveTo>
                <a:cubicBezTo>
                  <a:pt x="101" y="193"/>
                  <a:pt x="198" y="100"/>
                  <a:pt x="287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3"/>
          <p:cNvSpPr/>
          <p:nvPr/>
        </p:nvSpPr>
        <p:spPr>
          <a:xfrm>
            <a:off x="888840" y="0"/>
            <a:ext cx="3230280" cy="6843240"/>
          </a:xfrm>
          <a:custGeom>
            <a:avLst/>
            <a:gdLst/>
            <a:ahLst/>
            <a:cxnLst/>
            <a:rect l="l" t="t" r="r" b="b"/>
            <a:pathLst>
              <a:path w="680" h="1440">
                <a:moveTo>
                  <a:pt x="680" y="0"/>
                </a:moveTo>
                <a:cubicBezTo>
                  <a:pt x="257" y="265"/>
                  <a:pt x="0" y="1026"/>
                  <a:pt x="337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4"/>
          <p:cNvSpPr/>
          <p:nvPr/>
        </p:nvSpPr>
        <p:spPr>
          <a:xfrm>
            <a:off x="10979280" y="5694480"/>
            <a:ext cx="1186920" cy="1149120"/>
          </a:xfrm>
          <a:custGeom>
            <a:avLst/>
            <a:gdLst/>
            <a:ahLst/>
            <a:cxnLst/>
            <a:rect l="l" t="t" r="r" b="b"/>
            <a:pathLst>
              <a:path w="250" h="242">
                <a:moveTo>
                  <a:pt x="0" y="242"/>
                </a:moveTo>
                <a:cubicBezTo>
                  <a:pt x="88" y="166"/>
                  <a:pt x="172" y="85"/>
                  <a:pt x="25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5"/>
          <p:cNvSpPr/>
          <p:nvPr/>
        </p:nvSpPr>
        <p:spPr>
          <a:xfrm>
            <a:off x="484200" y="0"/>
            <a:ext cx="3420720" cy="6843240"/>
          </a:xfrm>
          <a:custGeom>
            <a:avLst/>
            <a:gdLst/>
            <a:ahLst/>
            <a:cxnLst/>
            <a:rect l="l" t="t" r="r" b="b"/>
            <a:pathLst>
              <a:path w="720" h="1440">
                <a:moveTo>
                  <a:pt x="720" y="0"/>
                </a:moveTo>
                <a:cubicBezTo>
                  <a:pt x="316" y="282"/>
                  <a:pt x="0" y="1018"/>
                  <a:pt x="362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16"/>
          <p:cNvSpPr/>
          <p:nvPr/>
        </p:nvSpPr>
        <p:spPr>
          <a:xfrm>
            <a:off x="11287080" y="6049800"/>
            <a:ext cx="879120" cy="793440"/>
          </a:xfrm>
          <a:custGeom>
            <a:avLst/>
            <a:gdLst/>
            <a:ahLst/>
            <a:cxnLst/>
            <a:rect l="l" t="t" r="r" b="b"/>
            <a:pathLst>
              <a:path w="185" h="167">
                <a:moveTo>
                  <a:pt x="0" y="167"/>
                </a:moveTo>
                <a:cubicBezTo>
                  <a:pt x="63" y="114"/>
                  <a:pt x="125" y="58"/>
                  <a:pt x="185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17"/>
          <p:cNvSpPr/>
          <p:nvPr/>
        </p:nvSpPr>
        <p:spPr>
          <a:xfrm>
            <a:off x="598320" y="0"/>
            <a:ext cx="2717280" cy="6843240"/>
          </a:xfrm>
          <a:custGeom>
            <a:avLst/>
            <a:gdLst/>
            <a:ahLst/>
            <a:cxnLst/>
            <a:rect l="l" t="t" r="r" b="b"/>
            <a:pathLst>
              <a:path w="572" h="1440">
                <a:moveTo>
                  <a:pt x="572" y="0"/>
                </a:moveTo>
                <a:cubicBezTo>
                  <a:pt x="213" y="320"/>
                  <a:pt x="0" y="979"/>
                  <a:pt x="164" y="1440"/>
                </a:cubicBezTo>
              </a:path>
            </a:pathLst>
          </a:custGeom>
          <a:noFill/>
          <a:ln w="12600">
            <a:solidFill>
              <a:schemeClr val="dk1">
                <a:alpha val="20000"/>
              </a:schemeClr>
            </a:solidFill>
            <a:custDash>
              <a:ds d="400000" sp="300000"/>
              <a:ds d="1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18"/>
          <p:cNvSpPr/>
          <p:nvPr/>
        </p:nvSpPr>
        <p:spPr>
          <a:xfrm>
            <a:off x="262080" y="0"/>
            <a:ext cx="2944440" cy="6843240"/>
          </a:xfrm>
          <a:custGeom>
            <a:avLst/>
            <a:gdLst/>
            <a:ahLst/>
            <a:cxnLst/>
            <a:rect l="l" t="t" r="r" b="b"/>
            <a:pathLst>
              <a:path w="620" h="1440">
                <a:moveTo>
                  <a:pt x="620" y="0"/>
                </a:moveTo>
                <a:cubicBezTo>
                  <a:pt x="248" y="325"/>
                  <a:pt x="0" y="960"/>
                  <a:pt x="186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10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19"/>
          <p:cNvSpPr/>
          <p:nvPr/>
        </p:nvSpPr>
        <p:spPr>
          <a:xfrm>
            <a:off x="-417600" y="0"/>
            <a:ext cx="2403000" cy="6843240"/>
          </a:xfrm>
          <a:custGeom>
            <a:avLst/>
            <a:gdLst/>
            <a:ahLst/>
            <a:cxnLst/>
            <a:rect l="l" t="t" r="r" b="b"/>
            <a:pathLst>
              <a:path w="506" h="1440">
                <a:moveTo>
                  <a:pt x="506" y="0"/>
                </a:moveTo>
                <a:cubicBezTo>
                  <a:pt x="109" y="356"/>
                  <a:pt x="0" y="943"/>
                  <a:pt x="171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20"/>
          <p:cNvSpPr/>
          <p:nvPr/>
        </p:nvSpPr>
        <p:spPr>
          <a:xfrm>
            <a:off x="14400" y="9360"/>
            <a:ext cx="1771200" cy="3198600"/>
          </a:xfrm>
          <a:custGeom>
            <a:avLst/>
            <a:gdLst/>
            <a:ahLst/>
            <a:cxnLst/>
            <a:rect l="l" t="t" r="r" b="b"/>
            <a:pathLst>
              <a:path w="373" h="673">
                <a:moveTo>
                  <a:pt x="373" y="0"/>
                </a:moveTo>
                <a:cubicBezTo>
                  <a:pt x="175" y="183"/>
                  <a:pt x="51" y="409"/>
                  <a:pt x="0" y="673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21"/>
          <p:cNvSpPr/>
          <p:nvPr/>
        </p:nvSpPr>
        <p:spPr>
          <a:xfrm>
            <a:off x="4680" y="6016680"/>
            <a:ext cx="213840" cy="826560"/>
          </a:xfrm>
          <a:custGeom>
            <a:avLst/>
            <a:gdLst/>
            <a:ahLst/>
            <a:cxnLst/>
            <a:rect l="l" t="t" r="r" b="b"/>
            <a:pathLst>
              <a:path w="45" h="174">
                <a:moveTo>
                  <a:pt x="0" y="0"/>
                </a:moveTo>
                <a:cubicBezTo>
                  <a:pt x="11" y="59"/>
                  <a:pt x="26" y="118"/>
                  <a:pt x="45" y="174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22"/>
          <p:cNvSpPr/>
          <p:nvPr/>
        </p:nvSpPr>
        <p:spPr>
          <a:xfrm>
            <a:off x="14400" y="0"/>
            <a:ext cx="1561680" cy="2228400"/>
          </a:xfrm>
          <a:custGeom>
            <a:avLst/>
            <a:gdLst/>
            <a:ahLst/>
            <a:cxnLst/>
            <a:rect l="l" t="t" r="r" b="b"/>
            <a:pathLst>
              <a:path w="329" h="469">
                <a:moveTo>
                  <a:pt x="329" y="0"/>
                </a:moveTo>
                <a:cubicBezTo>
                  <a:pt x="189" y="133"/>
                  <a:pt x="69" y="288"/>
                  <a:pt x="0" y="469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3"/>
          <p:cNvSpPr/>
          <p:nvPr/>
        </p:nvSpPr>
        <p:spPr>
          <a:xfrm>
            <a:off x="800280" y="1699560"/>
            <a:ext cx="3674160" cy="502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24"/>
          <p:cNvSpPr/>
          <p:nvPr/>
        </p:nvSpPr>
        <p:spPr>
          <a:xfrm rot="10800000">
            <a:off x="2798640" y="5169960"/>
            <a:ext cx="315720" cy="2721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25"/>
          <p:cNvSpPr/>
          <p:nvPr/>
        </p:nvSpPr>
        <p:spPr>
          <a:xfrm>
            <a:off x="806400" y="2275560"/>
            <a:ext cx="3668040" cy="2624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TextShape 26"/>
          <p:cNvSpPr txBox="1"/>
          <p:nvPr/>
        </p:nvSpPr>
        <p:spPr>
          <a:xfrm>
            <a:off x="905040" y="2415240"/>
            <a:ext cx="3451320" cy="23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s-CO" sz="4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Evolución en Cuidados Moderados </a:t>
            </a:r>
            <a:endParaRPr lang="es-CO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5" name="TextShape 27"/>
          <p:cNvSpPr txBox="1"/>
          <p:nvPr/>
        </p:nvSpPr>
        <p:spPr>
          <a:xfrm>
            <a:off x="5042880" y="385200"/>
            <a:ext cx="6641640" cy="6657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>
              <a:lnSpc>
                <a:spcPct val="90000"/>
              </a:lnSpc>
            </a:pPr>
            <a:r>
              <a:rPr lang="es-CO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r>
              <a:rPr lang="es-CO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</a:p>
          <a:p>
            <a:pPr algn="just">
              <a:lnSpc>
                <a:spcPct val="10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A32EFE89-B919-4328-A2E8-CB49EDF3DC94}"/>
              </a:ext>
            </a:extLst>
          </p:cNvPr>
          <p:cNvSpPr txBox="1"/>
          <p:nvPr/>
        </p:nvSpPr>
        <p:spPr>
          <a:xfrm>
            <a:off x="5218080" y="771120"/>
            <a:ext cx="60158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/>
              <a:t>Permanece 6 días internado, reitera un episodio de dolor torácico retroesternal tipo punzada, no irradiado, que inicia en reposo, de minutos de duración, que cede sin analgésico, con maniobras vaso </a:t>
            </a:r>
            <a:r>
              <a:rPr lang="es-CO" sz="2400" dirty="0" err="1"/>
              <a:t>vagales</a:t>
            </a:r>
            <a:r>
              <a:rPr lang="es-CO" sz="2400" dirty="0"/>
              <a:t>, asociado a palidez, disnea y náuseas.  No palpitaciones, no síncope, no vómitos. Evidenciado por la madre.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/>
              <a:t>EF: FC 76 , FR 18, </a:t>
            </a:r>
            <a:r>
              <a:rPr lang="es-CO" sz="2400" dirty="0" err="1" smtClean="0"/>
              <a:t>Sat</a:t>
            </a:r>
            <a:r>
              <a:rPr lang="es-CO" sz="2400" dirty="0" smtClean="0"/>
              <a:t>. O2 VEA 98 %, </a:t>
            </a:r>
            <a:r>
              <a:rPr lang="es-CO" sz="2400" dirty="0"/>
              <a:t>TAX 36,1° examen físico sin cambios al del ingreso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123831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B6A5BA-E091-4978-B3A5-DC3A2840B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Conducta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2043E98-4C86-4A79-AA3E-96D39201C2D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364566" y="1811493"/>
            <a:ext cx="9059594" cy="3618637"/>
          </a:xfrm>
        </p:spPr>
        <p:txBody>
          <a:bodyPr/>
          <a:lstStyle/>
          <a:p>
            <a:pPr algn="just"/>
            <a:r>
              <a:rPr lang="es-CO" sz="3600" dirty="0"/>
              <a:t>Se programa paciente para procedimiento de electrofisiología / ablación.</a:t>
            </a:r>
          </a:p>
        </p:txBody>
      </p:sp>
    </p:spTree>
    <p:extLst>
      <p:ext uri="{BB962C8B-B14F-4D97-AF65-F5344CB8AC3E}">
        <p14:creationId xmlns:p14="http://schemas.microsoft.com/office/powerpoint/2010/main" val="160120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09BB6A4-2772-4BF2-97B1-51BB5E7B6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42" y="928467"/>
            <a:ext cx="11828515" cy="546881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20C6CAB2-F0E1-4B62-9115-926C803F0CF9}"/>
              </a:ext>
            </a:extLst>
          </p:cNvPr>
          <p:cNvSpPr/>
          <p:nvPr/>
        </p:nvSpPr>
        <p:spPr>
          <a:xfrm flipV="1">
            <a:off x="4365673" y="1491174"/>
            <a:ext cx="2710376" cy="4079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5F2F357A-2673-4AC6-A9CA-F092DB3E6D12}"/>
              </a:ext>
            </a:extLst>
          </p:cNvPr>
          <p:cNvSpPr txBox="1"/>
          <p:nvPr/>
        </p:nvSpPr>
        <p:spPr>
          <a:xfrm>
            <a:off x="572085" y="332322"/>
            <a:ext cx="514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/>
              <a:t>Electrocardiograma 29/3/2022</a:t>
            </a:r>
          </a:p>
        </p:txBody>
      </p: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4B7C3001-196F-421B-9107-B1AE30F839CF}"/>
              </a:ext>
            </a:extLst>
          </p:cNvPr>
          <p:cNvSpPr/>
          <p:nvPr/>
        </p:nvSpPr>
        <p:spPr>
          <a:xfrm>
            <a:off x="2152357" y="1758463"/>
            <a:ext cx="365760" cy="703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Elipse 5">
            <a:extLst>
              <a:ext uri="{FF2B5EF4-FFF2-40B4-BE49-F238E27FC236}">
                <a16:creationId xmlns="" xmlns:a16="http://schemas.microsoft.com/office/drawing/2014/main" id="{1A9B6380-2A4A-446F-B673-53B16CBF50AF}"/>
              </a:ext>
            </a:extLst>
          </p:cNvPr>
          <p:cNvSpPr/>
          <p:nvPr/>
        </p:nvSpPr>
        <p:spPr>
          <a:xfrm>
            <a:off x="2152357" y="4712677"/>
            <a:ext cx="647114" cy="703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22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BC16C2F-4959-41AE-9B15-A16A3F5E9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" y="260705"/>
            <a:ext cx="11580620" cy="629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0AA206E-9F9B-4E9C-9455-B57133583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82" y="1069145"/>
            <a:ext cx="11540636" cy="497377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100CCECF-88A2-4950-80AC-BDDBF89EAAA8}"/>
              </a:ext>
            </a:extLst>
          </p:cNvPr>
          <p:cNvSpPr txBox="1"/>
          <p:nvPr/>
        </p:nvSpPr>
        <p:spPr>
          <a:xfrm>
            <a:off x="422031" y="365760"/>
            <a:ext cx="485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/>
              <a:t>Holter 29/3/22</a:t>
            </a:r>
          </a:p>
        </p:txBody>
      </p:sp>
    </p:spTree>
    <p:extLst>
      <p:ext uri="{BB962C8B-B14F-4D97-AF65-F5344CB8AC3E}">
        <p14:creationId xmlns:p14="http://schemas.microsoft.com/office/powerpoint/2010/main" val="3316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D5C0207-25BB-4B51-B75E-9A96F8A26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9" y="1125414"/>
            <a:ext cx="9355015" cy="534572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89E8785-1713-4D7B-90D1-FDA9BDBEEE9D}"/>
              </a:ext>
            </a:extLst>
          </p:cNvPr>
          <p:cNvSpPr txBox="1"/>
          <p:nvPr/>
        </p:nvSpPr>
        <p:spPr>
          <a:xfrm>
            <a:off x="1547446" y="379828"/>
            <a:ext cx="444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/>
              <a:t>Resultado Ergometría  29/3/22</a:t>
            </a:r>
          </a:p>
        </p:txBody>
      </p:sp>
    </p:spTree>
    <p:extLst>
      <p:ext uri="{BB962C8B-B14F-4D97-AF65-F5344CB8AC3E}">
        <p14:creationId xmlns:p14="http://schemas.microsoft.com/office/powerpoint/2010/main" val="7922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1306440" y="0"/>
            <a:ext cx="3862080" cy="6843240"/>
          </a:xfrm>
          <a:custGeom>
            <a:avLst/>
            <a:gdLst/>
            <a:ahLst/>
            <a:cxnLst/>
            <a:rect l="l" t="t" r="r" b="b"/>
            <a:pathLst>
              <a:path w="813" h="1440">
                <a:moveTo>
                  <a:pt x="813" y="0"/>
                </a:moveTo>
                <a:cubicBezTo>
                  <a:pt x="331" y="221"/>
                  <a:pt x="0" y="1039"/>
                  <a:pt x="435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3"/>
          <p:cNvSpPr/>
          <p:nvPr/>
        </p:nvSpPr>
        <p:spPr>
          <a:xfrm>
            <a:off x="10626840" y="9360"/>
            <a:ext cx="1539360" cy="555120"/>
          </a:xfrm>
          <a:custGeom>
            <a:avLst/>
            <a:gdLst/>
            <a:ahLst/>
            <a:cxnLst/>
            <a:rect l="l" t="t" r="r" b="b"/>
            <a:pathLst>
              <a:path w="324" h="117">
                <a:moveTo>
                  <a:pt x="324" y="117"/>
                </a:moveTo>
                <a:cubicBezTo>
                  <a:pt x="223" y="64"/>
                  <a:pt x="107" y="28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4"/>
          <p:cNvSpPr/>
          <p:nvPr/>
        </p:nvSpPr>
        <p:spPr>
          <a:xfrm>
            <a:off x="10247400" y="5013360"/>
            <a:ext cx="1918800" cy="1829880"/>
          </a:xfrm>
          <a:custGeom>
            <a:avLst/>
            <a:gdLst/>
            <a:ahLst/>
            <a:cxnLst/>
            <a:rect l="l" t="t" r="r" b="b"/>
            <a:pathLst>
              <a:path w="404" h="385">
                <a:moveTo>
                  <a:pt x="0" y="385"/>
                </a:moveTo>
                <a:cubicBezTo>
                  <a:pt x="146" y="272"/>
                  <a:pt x="285" y="142"/>
                  <a:pt x="404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5"/>
          <p:cNvSpPr/>
          <p:nvPr/>
        </p:nvSpPr>
        <p:spPr>
          <a:xfrm>
            <a:off x="1120680" y="0"/>
            <a:ext cx="3676320" cy="6843240"/>
          </a:xfrm>
          <a:custGeom>
            <a:avLst/>
            <a:gdLst/>
            <a:ahLst/>
            <a:cxnLst/>
            <a:rect l="l" t="t" r="r" b="b"/>
            <a:pathLst>
              <a:path w="774" h="1440">
                <a:moveTo>
                  <a:pt x="774" y="0"/>
                </a:moveTo>
                <a:cubicBezTo>
                  <a:pt x="312" y="240"/>
                  <a:pt x="0" y="1034"/>
                  <a:pt x="411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6"/>
          <p:cNvSpPr/>
          <p:nvPr/>
        </p:nvSpPr>
        <p:spPr>
          <a:xfrm>
            <a:off x="11202840" y="9360"/>
            <a:ext cx="963360" cy="366480"/>
          </a:xfrm>
          <a:custGeom>
            <a:avLst/>
            <a:gdLst/>
            <a:ahLst/>
            <a:cxnLst/>
            <a:rect l="l" t="t" r="r" b="b"/>
            <a:pathLst>
              <a:path w="203" h="77">
                <a:moveTo>
                  <a:pt x="203" y="77"/>
                </a:moveTo>
                <a:cubicBezTo>
                  <a:pt x="138" y="46"/>
                  <a:pt x="68" y="21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7"/>
          <p:cNvSpPr/>
          <p:nvPr/>
        </p:nvSpPr>
        <p:spPr>
          <a:xfrm>
            <a:off x="10495080" y="5275440"/>
            <a:ext cx="1666440" cy="1577520"/>
          </a:xfrm>
          <a:custGeom>
            <a:avLst/>
            <a:gdLst/>
            <a:ahLst/>
            <a:cxnLst/>
            <a:rect l="l" t="t" r="r" b="b"/>
            <a:pathLst>
              <a:path w="351" h="332">
                <a:moveTo>
                  <a:pt x="0" y="332"/>
                </a:moveTo>
                <a:cubicBezTo>
                  <a:pt x="125" y="232"/>
                  <a:pt x="245" y="121"/>
                  <a:pt x="351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8"/>
          <p:cNvSpPr/>
          <p:nvPr/>
        </p:nvSpPr>
        <p:spPr>
          <a:xfrm>
            <a:off x="1001880" y="0"/>
            <a:ext cx="3620880" cy="6843240"/>
          </a:xfrm>
          <a:custGeom>
            <a:avLst/>
            <a:gdLst/>
            <a:ahLst/>
            <a:cxnLst/>
            <a:rect l="l" t="t" r="r" b="b"/>
            <a:pathLst>
              <a:path w="762" h="1440">
                <a:moveTo>
                  <a:pt x="762" y="0"/>
                </a:moveTo>
                <a:cubicBezTo>
                  <a:pt x="308" y="245"/>
                  <a:pt x="0" y="1033"/>
                  <a:pt x="403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9"/>
          <p:cNvSpPr/>
          <p:nvPr/>
        </p:nvSpPr>
        <p:spPr>
          <a:xfrm>
            <a:off x="11501280" y="9360"/>
            <a:ext cx="664920" cy="256680"/>
          </a:xfrm>
          <a:custGeom>
            <a:avLst/>
            <a:gdLst/>
            <a:ahLst/>
            <a:cxnLst/>
            <a:rect l="l" t="t" r="r" b="b"/>
            <a:pathLst>
              <a:path w="140" h="54">
                <a:moveTo>
                  <a:pt x="140" y="54"/>
                </a:moveTo>
                <a:cubicBezTo>
                  <a:pt x="95" y="34"/>
                  <a:pt x="48" y="16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10"/>
          <p:cNvSpPr/>
          <p:nvPr/>
        </p:nvSpPr>
        <p:spPr>
          <a:xfrm>
            <a:off x="10640880" y="5408640"/>
            <a:ext cx="1525320" cy="1434600"/>
          </a:xfrm>
          <a:custGeom>
            <a:avLst/>
            <a:gdLst/>
            <a:ahLst/>
            <a:cxnLst/>
            <a:rect l="l" t="t" r="r" b="b"/>
            <a:pathLst>
              <a:path w="321" h="302">
                <a:moveTo>
                  <a:pt x="0" y="302"/>
                </a:moveTo>
                <a:cubicBezTo>
                  <a:pt x="114" y="210"/>
                  <a:pt x="223" y="109"/>
                  <a:pt x="321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11"/>
          <p:cNvSpPr/>
          <p:nvPr/>
        </p:nvSpPr>
        <p:spPr>
          <a:xfrm>
            <a:off x="1001880" y="0"/>
            <a:ext cx="3244320" cy="6843240"/>
          </a:xfrm>
          <a:custGeom>
            <a:avLst/>
            <a:gdLst/>
            <a:ahLst/>
            <a:cxnLst/>
            <a:rect l="l" t="t" r="r" b="b"/>
            <a:pathLst>
              <a:path w="683" h="1440">
                <a:moveTo>
                  <a:pt x="683" y="0"/>
                </a:moveTo>
                <a:cubicBezTo>
                  <a:pt x="258" y="256"/>
                  <a:pt x="0" y="1041"/>
                  <a:pt x="355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12"/>
          <p:cNvSpPr/>
          <p:nvPr/>
        </p:nvSpPr>
        <p:spPr>
          <a:xfrm>
            <a:off x="10802880" y="5518080"/>
            <a:ext cx="1363320" cy="1325160"/>
          </a:xfrm>
          <a:custGeom>
            <a:avLst/>
            <a:gdLst/>
            <a:ahLst/>
            <a:cxnLst/>
            <a:rect l="l" t="t" r="r" b="b"/>
            <a:pathLst>
              <a:path w="287" h="279">
                <a:moveTo>
                  <a:pt x="0" y="279"/>
                </a:moveTo>
                <a:cubicBezTo>
                  <a:pt x="101" y="193"/>
                  <a:pt x="198" y="100"/>
                  <a:pt x="287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3"/>
          <p:cNvSpPr/>
          <p:nvPr/>
        </p:nvSpPr>
        <p:spPr>
          <a:xfrm>
            <a:off x="888840" y="0"/>
            <a:ext cx="3230280" cy="6843240"/>
          </a:xfrm>
          <a:custGeom>
            <a:avLst/>
            <a:gdLst/>
            <a:ahLst/>
            <a:cxnLst/>
            <a:rect l="l" t="t" r="r" b="b"/>
            <a:pathLst>
              <a:path w="680" h="1440">
                <a:moveTo>
                  <a:pt x="680" y="0"/>
                </a:moveTo>
                <a:cubicBezTo>
                  <a:pt x="257" y="265"/>
                  <a:pt x="0" y="1026"/>
                  <a:pt x="337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4"/>
          <p:cNvSpPr/>
          <p:nvPr/>
        </p:nvSpPr>
        <p:spPr>
          <a:xfrm>
            <a:off x="10979280" y="5694480"/>
            <a:ext cx="1186920" cy="1149120"/>
          </a:xfrm>
          <a:custGeom>
            <a:avLst/>
            <a:gdLst/>
            <a:ahLst/>
            <a:cxnLst/>
            <a:rect l="l" t="t" r="r" b="b"/>
            <a:pathLst>
              <a:path w="250" h="242">
                <a:moveTo>
                  <a:pt x="0" y="242"/>
                </a:moveTo>
                <a:cubicBezTo>
                  <a:pt x="88" y="166"/>
                  <a:pt x="172" y="85"/>
                  <a:pt x="25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5"/>
          <p:cNvSpPr/>
          <p:nvPr/>
        </p:nvSpPr>
        <p:spPr>
          <a:xfrm>
            <a:off x="484200" y="0"/>
            <a:ext cx="3420720" cy="6843240"/>
          </a:xfrm>
          <a:custGeom>
            <a:avLst/>
            <a:gdLst/>
            <a:ahLst/>
            <a:cxnLst/>
            <a:rect l="l" t="t" r="r" b="b"/>
            <a:pathLst>
              <a:path w="720" h="1440">
                <a:moveTo>
                  <a:pt x="720" y="0"/>
                </a:moveTo>
                <a:cubicBezTo>
                  <a:pt x="316" y="282"/>
                  <a:pt x="0" y="1018"/>
                  <a:pt x="362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16"/>
          <p:cNvSpPr/>
          <p:nvPr/>
        </p:nvSpPr>
        <p:spPr>
          <a:xfrm>
            <a:off x="11287080" y="6049800"/>
            <a:ext cx="879120" cy="793440"/>
          </a:xfrm>
          <a:custGeom>
            <a:avLst/>
            <a:gdLst/>
            <a:ahLst/>
            <a:cxnLst/>
            <a:rect l="l" t="t" r="r" b="b"/>
            <a:pathLst>
              <a:path w="185" h="167">
                <a:moveTo>
                  <a:pt x="0" y="167"/>
                </a:moveTo>
                <a:cubicBezTo>
                  <a:pt x="63" y="114"/>
                  <a:pt x="125" y="58"/>
                  <a:pt x="185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17"/>
          <p:cNvSpPr/>
          <p:nvPr/>
        </p:nvSpPr>
        <p:spPr>
          <a:xfrm>
            <a:off x="598320" y="0"/>
            <a:ext cx="2717280" cy="6843240"/>
          </a:xfrm>
          <a:custGeom>
            <a:avLst/>
            <a:gdLst/>
            <a:ahLst/>
            <a:cxnLst/>
            <a:rect l="l" t="t" r="r" b="b"/>
            <a:pathLst>
              <a:path w="572" h="1440">
                <a:moveTo>
                  <a:pt x="572" y="0"/>
                </a:moveTo>
                <a:cubicBezTo>
                  <a:pt x="213" y="320"/>
                  <a:pt x="0" y="979"/>
                  <a:pt x="164" y="1440"/>
                </a:cubicBezTo>
              </a:path>
            </a:pathLst>
          </a:custGeom>
          <a:noFill/>
          <a:ln w="12600">
            <a:solidFill>
              <a:schemeClr val="dk1">
                <a:alpha val="20000"/>
              </a:schemeClr>
            </a:solidFill>
            <a:custDash>
              <a:ds d="400000" sp="300000"/>
              <a:ds d="1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18"/>
          <p:cNvSpPr/>
          <p:nvPr/>
        </p:nvSpPr>
        <p:spPr>
          <a:xfrm>
            <a:off x="262080" y="0"/>
            <a:ext cx="2944440" cy="6843240"/>
          </a:xfrm>
          <a:custGeom>
            <a:avLst/>
            <a:gdLst/>
            <a:ahLst/>
            <a:cxnLst/>
            <a:rect l="l" t="t" r="r" b="b"/>
            <a:pathLst>
              <a:path w="620" h="1440">
                <a:moveTo>
                  <a:pt x="620" y="0"/>
                </a:moveTo>
                <a:cubicBezTo>
                  <a:pt x="248" y="325"/>
                  <a:pt x="0" y="960"/>
                  <a:pt x="186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10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19"/>
          <p:cNvSpPr/>
          <p:nvPr/>
        </p:nvSpPr>
        <p:spPr>
          <a:xfrm>
            <a:off x="-417600" y="0"/>
            <a:ext cx="2403000" cy="6843240"/>
          </a:xfrm>
          <a:custGeom>
            <a:avLst/>
            <a:gdLst/>
            <a:ahLst/>
            <a:cxnLst/>
            <a:rect l="l" t="t" r="r" b="b"/>
            <a:pathLst>
              <a:path w="506" h="1440">
                <a:moveTo>
                  <a:pt x="506" y="0"/>
                </a:moveTo>
                <a:cubicBezTo>
                  <a:pt x="109" y="356"/>
                  <a:pt x="0" y="943"/>
                  <a:pt x="171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20"/>
          <p:cNvSpPr/>
          <p:nvPr/>
        </p:nvSpPr>
        <p:spPr>
          <a:xfrm>
            <a:off x="14400" y="9360"/>
            <a:ext cx="1771200" cy="3198600"/>
          </a:xfrm>
          <a:custGeom>
            <a:avLst/>
            <a:gdLst/>
            <a:ahLst/>
            <a:cxnLst/>
            <a:rect l="l" t="t" r="r" b="b"/>
            <a:pathLst>
              <a:path w="373" h="673">
                <a:moveTo>
                  <a:pt x="373" y="0"/>
                </a:moveTo>
                <a:cubicBezTo>
                  <a:pt x="175" y="183"/>
                  <a:pt x="51" y="409"/>
                  <a:pt x="0" y="673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21"/>
          <p:cNvSpPr/>
          <p:nvPr/>
        </p:nvSpPr>
        <p:spPr>
          <a:xfrm>
            <a:off x="4680" y="6016680"/>
            <a:ext cx="213840" cy="826560"/>
          </a:xfrm>
          <a:custGeom>
            <a:avLst/>
            <a:gdLst/>
            <a:ahLst/>
            <a:cxnLst/>
            <a:rect l="l" t="t" r="r" b="b"/>
            <a:pathLst>
              <a:path w="45" h="174">
                <a:moveTo>
                  <a:pt x="0" y="0"/>
                </a:moveTo>
                <a:cubicBezTo>
                  <a:pt x="11" y="59"/>
                  <a:pt x="26" y="118"/>
                  <a:pt x="45" y="174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22"/>
          <p:cNvSpPr/>
          <p:nvPr/>
        </p:nvSpPr>
        <p:spPr>
          <a:xfrm>
            <a:off x="14400" y="0"/>
            <a:ext cx="1561680" cy="2228400"/>
          </a:xfrm>
          <a:custGeom>
            <a:avLst/>
            <a:gdLst/>
            <a:ahLst/>
            <a:cxnLst/>
            <a:rect l="l" t="t" r="r" b="b"/>
            <a:pathLst>
              <a:path w="329" h="469">
                <a:moveTo>
                  <a:pt x="329" y="0"/>
                </a:moveTo>
                <a:cubicBezTo>
                  <a:pt x="189" y="133"/>
                  <a:pt x="69" y="288"/>
                  <a:pt x="0" y="469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3"/>
          <p:cNvSpPr/>
          <p:nvPr/>
        </p:nvSpPr>
        <p:spPr>
          <a:xfrm>
            <a:off x="800280" y="1699560"/>
            <a:ext cx="3674160" cy="502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24"/>
          <p:cNvSpPr/>
          <p:nvPr/>
        </p:nvSpPr>
        <p:spPr>
          <a:xfrm rot="10800000">
            <a:off x="2798640" y="5169960"/>
            <a:ext cx="315720" cy="2721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25"/>
          <p:cNvSpPr/>
          <p:nvPr/>
        </p:nvSpPr>
        <p:spPr>
          <a:xfrm>
            <a:off x="806400" y="2275560"/>
            <a:ext cx="3668040" cy="2624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TextShape 26"/>
          <p:cNvSpPr txBox="1"/>
          <p:nvPr/>
        </p:nvSpPr>
        <p:spPr>
          <a:xfrm>
            <a:off x="905040" y="2415240"/>
            <a:ext cx="3451320" cy="23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s-UY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</a:rPr>
              <a:t>Síndrome</a:t>
            </a:r>
          </a:p>
          <a:p>
            <a:pPr algn="ctr">
              <a:lnSpc>
                <a:spcPct val="90000"/>
              </a:lnSpc>
            </a:pPr>
            <a:r>
              <a:rPr lang="es-UY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</a:rPr>
              <a:t>WPW</a:t>
            </a:r>
          </a:p>
        </p:txBody>
      </p:sp>
      <p:sp>
        <p:nvSpPr>
          <p:cNvPr id="215" name="TextShape 27"/>
          <p:cNvSpPr txBox="1"/>
          <p:nvPr/>
        </p:nvSpPr>
        <p:spPr>
          <a:xfrm>
            <a:off x="5492548" y="-824982"/>
            <a:ext cx="6641640" cy="166868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>
              <a:lnSpc>
                <a:spcPct val="90000"/>
              </a:lnSpc>
            </a:pPr>
            <a:r>
              <a:rPr lang="es-CO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r>
              <a:rPr lang="es-CO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</a:p>
          <a:p>
            <a:pPr algn="just">
              <a:lnSpc>
                <a:spcPct val="10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90000"/>
              </a:lnSpc>
            </a:pPr>
            <a:r>
              <a:rPr lang="es-CO" sz="6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REVISIÓN </a:t>
            </a:r>
            <a:r>
              <a:rPr lang="es-CO" sz="6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BIBLIOGRÁFICA</a:t>
            </a:r>
            <a:endParaRPr lang="es-CO" sz="6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9664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28C8BF-D5A3-4207-A9C7-F3C64815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Introducción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794EB64-9707-4601-AAA6-A7D065A7ABC5}"/>
              </a:ext>
            </a:extLst>
          </p:cNvPr>
          <p:cNvSpPr txBox="1"/>
          <p:nvPr/>
        </p:nvSpPr>
        <p:spPr>
          <a:xfrm>
            <a:off x="1204186" y="1690200"/>
            <a:ext cx="9783028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1200"/>
              </a:spcAft>
            </a:pPr>
            <a:r>
              <a:rPr lang="es-ES" sz="2000" b="0" i="0" u="none" strike="noStrike" dirty="0">
                <a:effectLst/>
                <a:latin typeface="Nunito" panose="020B0604020202020204" pitchFamily="2" charset="0"/>
              </a:rPr>
              <a:t>Las taquicardias supraventriculares (TSV) es un término que abarca  todas las formas de taquicardia incesante o paroxística, salvo la taquicardia ventricular, dividiéndose en 3 categorías:</a:t>
            </a:r>
            <a:endParaRPr lang="es-ES" sz="20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1200"/>
              </a:spcAft>
            </a:pPr>
            <a:r>
              <a:rPr lang="es-ES" sz="2000" b="0" i="0" u="none" strike="noStrike" dirty="0">
                <a:effectLst/>
                <a:latin typeface="Nunito" panose="020B0604020202020204" pitchFamily="2" charset="0"/>
              </a:rPr>
              <a:t>-Taquicardias con reentrada a través de una vía accesoria, más frecuente en lactantes                                                                                                           </a:t>
            </a:r>
          </a:p>
          <a:p>
            <a:pPr algn="just" rtl="0">
              <a:spcBef>
                <a:spcPts val="0"/>
              </a:spcBef>
              <a:spcAft>
                <a:spcPts val="1200"/>
              </a:spcAft>
            </a:pPr>
            <a:r>
              <a:rPr lang="es-ES" sz="2000" b="0" i="0" u="none" strike="noStrike" dirty="0">
                <a:effectLst/>
                <a:latin typeface="Nunito" panose="020B0604020202020204" pitchFamily="2" charset="0"/>
              </a:rPr>
              <a:t>-Taquicardias con reentrada sin vía accesoria más frecuente en la infancia y adolescencia                                                                              </a:t>
            </a:r>
          </a:p>
          <a:p>
            <a:pPr algn="just" rtl="0">
              <a:spcBef>
                <a:spcPts val="0"/>
              </a:spcBef>
              <a:spcAft>
                <a:spcPts val="1200"/>
              </a:spcAft>
            </a:pPr>
            <a:r>
              <a:rPr lang="es-ES" sz="2000" b="0" i="0" u="none" strike="noStrike" dirty="0">
                <a:effectLst/>
                <a:latin typeface="Nunito" panose="020B0604020202020204" pitchFamily="2" charset="0"/>
              </a:rPr>
              <a:t>-Taquicardias ectópicas o automáticas</a:t>
            </a:r>
            <a:endParaRPr lang="es-ES" sz="20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1200"/>
              </a:spcAft>
            </a:pPr>
            <a:r>
              <a:rPr lang="es-ES" sz="2000" b="0" i="0" u="none" strike="noStrike" dirty="0">
                <a:effectLst/>
                <a:latin typeface="Nunito" panose="020B0604020202020204" pitchFamily="2" charset="0"/>
              </a:rPr>
              <a:t>El síndrome de Wolff Parkinson White (WPW) es una anomalía congénita  englobada dentro de los síndromes de preexcitación ventricular,  con vía accesoria (tejido muscular ectópico), de alta </a:t>
            </a:r>
            <a:r>
              <a:rPr lang="es-ES" sz="2400" b="0" i="0" u="none" strike="noStrike" dirty="0">
                <a:effectLst/>
                <a:latin typeface="Nunito" panose="020B0604020202020204" pitchFamily="2" charset="0"/>
              </a:rPr>
              <a:t>conductividad eléctrica, entre aurículas y ventrículos.</a:t>
            </a:r>
            <a:endParaRPr lang="es-ES" sz="2400" b="0" dirty="0">
              <a:effectLst/>
            </a:endParaRPr>
          </a:p>
          <a:p>
            <a:r>
              <a:rPr lang="es-ES" dirty="0"/>
              <a:t/>
            </a:r>
            <a:br>
              <a:rPr lang="es-ES" dirty="0"/>
            </a:b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7764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DCD2649-4FBC-4EE7-B29D-469A2A16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Epidemiología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7052F23-2BBF-4282-828F-4A818978F9B8}"/>
              </a:ext>
            </a:extLst>
          </p:cNvPr>
          <p:cNvSpPr txBox="1"/>
          <p:nvPr/>
        </p:nvSpPr>
        <p:spPr>
          <a:xfrm>
            <a:off x="838079" y="1917378"/>
            <a:ext cx="9811163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0" i="0" u="none" strike="noStrike" dirty="0">
                <a:effectLst/>
              </a:rPr>
              <a:t> Incidencia es de 1-2/ 1000.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s-ES" sz="2400" b="0" i="0" u="none" strike="noStrike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0" i="0" u="none" strike="noStrike" dirty="0">
                <a:effectLst/>
              </a:rPr>
              <a:t> Es más frecuente en varones 1,2 a 1,5 : 1  en  mujeres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s-ES" sz="2400" b="0" i="0" u="none" strike="noStrike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0" i="0" u="none" strike="noStrike" dirty="0">
                <a:effectLst/>
              </a:rPr>
              <a:t> La prevalencia es mayor en portadores de cardiopatías estructurales, un 10% de los niños con anomalías de </a:t>
            </a:r>
            <a:r>
              <a:rPr lang="es-ES" sz="2400" b="0" i="0" u="none" strike="noStrike" dirty="0" err="1">
                <a:effectLst/>
              </a:rPr>
              <a:t>Ebstein</a:t>
            </a:r>
            <a:r>
              <a:rPr lang="es-ES" sz="2400" b="0" i="0" u="none" strike="noStrike" dirty="0">
                <a:effectLst/>
              </a:rPr>
              <a:t> (defecto cardíaco poco común con anormalidades en la válvula tricúspide)  tiene WPW.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s-ES" sz="2400" b="0" i="0" u="none" strike="noStrike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b="0" i="0" u="none" strike="noStrike" dirty="0">
                <a:effectLst/>
              </a:rPr>
              <a:t> También se ha descrito asociada a miocardiopatía hipertrófica.</a:t>
            </a:r>
          </a:p>
          <a:p>
            <a:r>
              <a:rPr lang="es-ES" b="0" dirty="0">
                <a:effectLst/>
              </a:rPr>
              <a:t/>
            </a:r>
            <a:br>
              <a:rPr lang="es-ES" b="0" dirty="0">
                <a:effectLst/>
              </a:rPr>
            </a:b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7135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28136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1306440" y="0"/>
            <a:ext cx="3862080" cy="6843240"/>
          </a:xfrm>
          <a:custGeom>
            <a:avLst/>
            <a:gdLst/>
            <a:ahLst/>
            <a:cxnLst/>
            <a:rect l="l" t="t" r="r" b="b"/>
            <a:pathLst>
              <a:path w="813" h="1440">
                <a:moveTo>
                  <a:pt x="813" y="0"/>
                </a:moveTo>
                <a:cubicBezTo>
                  <a:pt x="331" y="221"/>
                  <a:pt x="0" y="1039"/>
                  <a:pt x="435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10626840" y="9360"/>
            <a:ext cx="1539360" cy="555120"/>
          </a:xfrm>
          <a:custGeom>
            <a:avLst/>
            <a:gdLst/>
            <a:ahLst/>
            <a:cxnLst/>
            <a:rect l="l" t="t" r="r" b="b"/>
            <a:pathLst>
              <a:path w="324" h="117">
                <a:moveTo>
                  <a:pt x="324" y="117"/>
                </a:moveTo>
                <a:cubicBezTo>
                  <a:pt x="223" y="64"/>
                  <a:pt x="107" y="28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4"/>
          <p:cNvSpPr/>
          <p:nvPr/>
        </p:nvSpPr>
        <p:spPr>
          <a:xfrm>
            <a:off x="10247400" y="5013360"/>
            <a:ext cx="1918800" cy="1829880"/>
          </a:xfrm>
          <a:custGeom>
            <a:avLst/>
            <a:gdLst/>
            <a:ahLst/>
            <a:cxnLst/>
            <a:rect l="l" t="t" r="r" b="b"/>
            <a:pathLst>
              <a:path w="404" h="385">
                <a:moveTo>
                  <a:pt x="0" y="385"/>
                </a:moveTo>
                <a:cubicBezTo>
                  <a:pt x="146" y="272"/>
                  <a:pt x="285" y="142"/>
                  <a:pt x="404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5"/>
          <p:cNvSpPr/>
          <p:nvPr/>
        </p:nvSpPr>
        <p:spPr>
          <a:xfrm>
            <a:off x="1120680" y="0"/>
            <a:ext cx="3676320" cy="6843240"/>
          </a:xfrm>
          <a:custGeom>
            <a:avLst/>
            <a:gdLst/>
            <a:ahLst/>
            <a:cxnLst/>
            <a:rect l="l" t="t" r="r" b="b"/>
            <a:pathLst>
              <a:path w="774" h="1440">
                <a:moveTo>
                  <a:pt x="774" y="0"/>
                </a:moveTo>
                <a:cubicBezTo>
                  <a:pt x="312" y="240"/>
                  <a:pt x="0" y="1034"/>
                  <a:pt x="411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6"/>
          <p:cNvSpPr/>
          <p:nvPr/>
        </p:nvSpPr>
        <p:spPr>
          <a:xfrm>
            <a:off x="11202840" y="9360"/>
            <a:ext cx="963360" cy="366480"/>
          </a:xfrm>
          <a:custGeom>
            <a:avLst/>
            <a:gdLst/>
            <a:ahLst/>
            <a:cxnLst/>
            <a:rect l="l" t="t" r="r" b="b"/>
            <a:pathLst>
              <a:path w="203" h="77">
                <a:moveTo>
                  <a:pt x="203" y="77"/>
                </a:moveTo>
                <a:cubicBezTo>
                  <a:pt x="138" y="46"/>
                  <a:pt x="68" y="21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7"/>
          <p:cNvSpPr/>
          <p:nvPr/>
        </p:nvSpPr>
        <p:spPr>
          <a:xfrm>
            <a:off x="10495080" y="5275440"/>
            <a:ext cx="1666440" cy="1577520"/>
          </a:xfrm>
          <a:custGeom>
            <a:avLst/>
            <a:gdLst/>
            <a:ahLst/>
            <a:cxnLst/>
            <a:rect l="l" t="t" r="r" b="b"/>
            <a:pathLst>
              <a:path w="351" h="332">
                <a:moveTo>
                  <a:pt x="0" y="332"/>
                </a:moveTo>
                <a:cubicBezTo>
                  <a:pt x="125" y="232"/>
                  <a:pt x="245" y="121"/>
                  <a:pt x="351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8"/>
          <p:cNvSpPr/>
          <p:nvPr/>
        </p:nvSpPr>
        <p:spPr>
          <a:xfrm>
            <a:off x="1001880" y="0"/>
            <a:ext cx="3620880" cy="6843240"/>
          </a:xfrm>
          <a:custGeom>
            <a:avLst/>
            <a:gdLst/>
            <a:ahLst/>
            <a:cxnLst/>
            <a:rect l="l" t="t" r="r" b="b"/>
            <a:pathLst>
              <a:path w="762" h="1440">
                <a:moveTo>
                  <a:pt x="762" y="0"/>
                </a:moveTo>
                <a:cubicBezTo>
                  <a:pt x="308" y="245"/>
                  <a:pt x="0" y="1033"/>
                  <a:pt x="403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9"/>
          <p:cNvSpPr/>
          <p:nvPr/>
        </p:nvSpPr>
        <p:spPr>
          <a:xfrm>
            <a:off x="11501280" y="9360"/>
            <a:ext cx="664920" cy="256680"/>
          </a:xfrm>
          <a:custGeom>
            <a:avLst/>
            <a:gdLst/>
            <a:ahLst/>
            <a:cxnLst/>
            <a:rect l="l" t="t" r="r" b="b"/>
            <a:pathLst>
              <a:path w="140" h="54">
                <a:moveTo>
                  <a:pt x="140" y="54"/>
                </a:moveTo>
                <a:cubicBezTo>
                  <a:pt x="95" y="34"/>
                  <a:pt x="48" y="16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10"/>
          <p:cNvSpPr/>
          <p:nvPr/>
        </p:nvSpPr>
        <p:spPr>
          <a:xfrm>
            <a:off x="10640880" y="5408640"/>
            <a:ext cx="1525320" cy="1434600"/>
          </a:xfrm>
          <a:custGeom>
            <a:avLst/>
            <a:gdLst/>
            <a:ahLst/>
            <a:cxnLst/>
            <a:rect l="l" t="t" r="r" b="b"/>
            <a:pathLst>
              <a:path w="321" h="302">
                <a:moveTo>
                  <a:pt x="0" y="302"/>
                </a:moveTo>
                <a:cubicBezTo>
                  <a:pt x="114" y="210"/>
                  <a:pt x="223" y="109"/>
                  <a:pt x="321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11"/>
          <p:cNvSpPr/>
          <p:nvPr/>
        </p:nvSpPr>
        <p:spPr>
          <a:xfrm>
            <a:off x="1001880" y="0"/>
            <a:ext cx="3244320" cy="6843240"/>
          </a:xfrm>
          <a:custGeom>
            <a:avLst/>
            <a:gdLst/>
            <a:ahLst/>
            <a:cxnLst/>
            <a:rect l="l" t="t" r="r" b="b"/>
            <a:pathLst>
              <a:path w="683" h="1440">
                <a:moveTo>
                  <a:pt x="683" y="0"/>
                </a:moveTo>
                <a:cubicBezTo>
                  <a:pt x="258" y="256"/>
                  <a:pt x="0" y="1041"/>
                  <a:pt x="355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12"/>
          <p:cNvSpPr/>
          <p:nvPr/>
        </p:nvSpPr>
        <p:spPr>
          <a:xfrm>
            <a:off x="10802880" y="5518080"/>
            <a:ext cx="1363320" cy="1325160"/>
          </a:xfrm>
          <a:custGeom>
            <a:avLst/>
            <a:gdLst/>
            <a:ahLst/>
            <a:cxnLst/>
            <a:rect l="l" t="t" r="r" b="b"/>
            <a:pathLst>
              <a:path w="287" h="279">
                <a:moveTo>
                  <a:pt x="0" y="279"/>
                </a:moveTo>
                <a:cubicBezTo>
                  <a:pt x="101" y="193"/>
                  <a:pt x="198" y="100"/>
                  <a:pt x="287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13"/>
          <p:cNvSpPr/>
          <p:nvPr/>
        </p:nvSpPr>
        <p:spPr>
          <a:xfrm>
            <a:off x="888840" y="0"/>
            <a:ext cx="3230280" cy="6843240"/>
          </a:xfrm>
          <a:custGeom>
            <a:avLst/>
            <a:gdLst/>
            <a:ahLst/>
            <a:cxnLst/>
            <a:rect l="l" t="t" r="r" b="b"/>
            <a:pathLst>
              <a:path w="680" h="1440">
                <a:moveTo>
                  <a:pt x="680" y="0"/>
                </a:moveTo>
                <a:cubicBezTo>
                  <a:pt x="257" y="265"/>
                  <a:pt x="0" y="1026"/>
                  <a:pt x="337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14"/>
          <p:cNvSpPr/>
          <p:nvPr/>
        </p:nvSpPr>
        <p:spPr>
          <a:xfrm>
            <a:off x="10979280" y="5694480"/>
            <a:ext cx="1186920" cy="1149120"/>
          </a:xfrm>
          <a:custGeom>
            <a:avLst/>
            <a:gdLst/>
            <a:ahLst/>
            <a:cxnLst/>
            <a:rect l="l" t="t" r="r" b="b"/>
            <a:pathLst>
              <a:path w="250" h="242">
                <a:moveTo>
                  <a:pt x="0" y="242"/>
                </a:moveTo>
                <a:cubicBezTo>
                  <a:pt x="88" y="166"/>
                  <a:pt x="172" y="85"/>
                  <a:pt x="25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15"/>
          <p:cNvSpPr/>
          <p:nvPr/>
        </p:nvSpPr>
        <p:spPr>
          <a:xfrm>
            <a:off x="484200" y="0"/>
            <a:ext cx="3420720" cy="6843240"/>
          </a:xfrm>
          <a:custGeom>
            <a:avLst/>
            <a:gdLst/>
            <a:ahLst/>
            <a:cxnLst/>
            <a:rect l="l" t="t" r="r" b="b"/>
            <a:pathLst>
              <a:path w="720" h="1440">
                <a:moveTo>
                  <a:pt x="720" y="0"/>
                </a:moveTo>
                <a:cubicBezTo>
                  <a:pt x="316" y="282"/>
                  <a:pt x="0" y="1018"/>
                  <a:pt x="362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16"/>
          <p:cNvSpPr/>
          <p:nvPr/>
        </p:nvSpPr>
        <p:spPr>
          <a:xfrm>
            <a:off x="11287080" y="6049800"/>
            <a:ext cx="879120" cy="793440"/>
          </a:xfrm>
          <a:custGeom>
            <a:avLst/>
            <a:gdLst/>
            <a:ahLst/>
            <a:cxnLst/>
            <a:rect l="l" t="t" r="r" b="b"/>
            <a:pathLst>
              <a:path w="185" h="167">
                <a:moveTo>
                  <a:pt x="0" y="167"/>
                </a:moveTo>
                <a:cubicBezTo>
                  <a:pt x="63" y="114"/>
                  <a:pt x="125" y="58"/>
                  <a:pt x="185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17"/>
          <p:cNvSpPr/>
          <p:nvPr/>
        </p:nvSpPr>
        <p:spPr>
          <a:xfrm>
            <a:off x="598320" y="0"/>
            <a:ext cx="2717280" cy="6843240"/>
          </a:xfrm>
          <a:custGeom>
            <a:avLst/>
            <a:gdLst/>
            <a:ahLst/>
            <a:cxnLst/>
            <a:rect l="l" t="t" r="r" b="b"/>
            <a:pathLst>
              <a:path w="572" h="1440">
                <a:moveTo>
                  <a:pt x="572" y="0"/>
                </a:moveTo>
                <a:cubicBezTo>
                  <a:pt x="213" y="320"/>
                  <a:pt x="0" y="979"/>
                  <a:pt x="164" y="1440"/>
                </a:cubicBezTo>
              </a:path>
            </a:pathLst>
          </a:custGeom>
          <a:noFill/>
          <a:ln w="12600">
            <a:solidFill>
              <a:schemeClr val="dk1">
                <a:alpha val="20000"/>
              </a:schemeClr>
            </a:solidFill>
            <a:custDash>
              <a:ds d="400000" sp="300000"/>
              <a:ds d="1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18"/>
          <p:cNvSpPr/>
          <p:nvPr/>
        </p:nvSpPr>
        <p:spPr>
          <a:xfrm>
            <a:off x="262080" y="0"/>
            <a:ext cx="2944440" cy="6843240"/>
          </a:xfrm>
          <a:custGeom>
            <a:avLst/>
            <a:gdLst/>
            <a:ahLst/>
            <a:cxnLst/>
            <a:rect l="l" t="t" r="r" b="b"/>
            <a:pathLst>
              <a:path w="620" h="1440">
                <a:moveTo>
                  <a:pt x="620" y="0"/>
                </a:moveTo>
                <a:cubicBezTo>
                  <a:pt x="248" y="325"/>
                  <a:pt x="0" y="960"/>
                  <a:pt x="186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10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19"/>
          <p:cNvSpPr/>
          <p:nvPr/>
        </p:nvSpPr>
        <p:spPr>
          <a:xfrm>
            <a:off x="-417600" y="0"/>
            <a:ext cx="2403000" cy="6843240"/>
          </a:xfrm>
          <a:custGeom>
            <a:avLst/>
            <a:gdLst/>
            <a:ahLst/>
            <a:cxnLst/>
            <a:rect l="l" t="t" r="r" b="b"/>
            <a:pathLst>
              <a:path w="506" h="1440">
                <a:moveTo>
                  <a:pt x="506" y="0"/>
                </a:moveTo>
                <a:cubicBezTo>
                  <a:pt x="109" y="356"/>
                  <a:pt x="0" y="943"/>
                  <a:pt x="171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20"/>
          <p:cNvSpPr/>
          <p:nvPr/>
        </p:nvSpPr>
        <p:spPr>
          <a:xfrm>
            <a:off x="14400" y="9360"/>
            <a:ext cx="1771200" cy="3198600"/>
          </a:xfrm>
          <a:custGeom>
            <a:avLst/>
            <a:gdLst/>
            <a:ahLst/>
            <a:cxnLst/>
            <a:rect l="l" t="t" r="r" b="b"/>
            <a:pathLst>
              <a:path w="373" h="673">
                <a:moveTo>
                  <a:pt x="373" y="0"/>
                </a:moveTo>
                <a:cubicBezTo>
                  <a:pt x="175" y="183"/>
                  <a:pt x="51" y="409"/>
                  <a:pt x="0" y="673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1"/>
          <p:cNvSpPr/>
          <p:nvPr/>
        </p:nvSpPr>
        <p:spPr>
          <a:xfrm>
            <a:off x="4680" y="6016680"/>
            <a:ext cx="213840" cy="826560"/>
          </a:xfrm>
          <a:custGeom>
            <a:avLst/>
            <a:gdLst/>
            <a:ahLst/>
            <a:cxnLst/>
            <a:rect l="l" t="t" r="r" b="b"/>
            <a:pathLst>
              <a:path w="45" h="174">
                <a:moveTo>
                  <a:pt x="0" y="0"/>
                </a:moveTo>
                <a:cubicBezTo>
                  <a:pt x="11" y="59"/>
                  <a:pt x="26" y="118"/>
                  <a:pt x="45" y="174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22"/>
          <p:cNvSpPr/>
          <p:nvPr/>
        </p:nvSpPr>
        <p:spPr>
          <a:xfrm>
            <a:off x="14400" y="0"/>
            <a:ext cx="1561680" cy="2228400"/>
          </a:xfrm>
          <a:custGeom>
            <a:avLst/>
            <a:gdLst/>
            <a:ahLst/>
            <a:cxnLst/>
            <a:rect l="l" t="t" r="r" b="b"/>
            <a:pathLst>
              <a:path w="329" h="469">
                <a:moveTo>
                  <a:pt x="329" y="0"/>
                </a:moveTo>
                <a:cubicBezTo>
                  <a:pt x="189" y="133"/>
                  <a:pt x="69" y="288"/>
                  <a:pt x="0" y="469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23"/>
          <p:cNvSpPr/>
          <p:nvPr/>
        </p:nvSpPr>
        <p:spPr>
          <a:xfrm>
            <a:off x="800280" y="1699560"/>
            <a:ext cx="3674160" cy="502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24"/>
          <p:cNvSpPr/>
          <p:nvPr/>
        </p:nvSpPr>
        <p:spPr>
          <a:xfrm rot="10800000">
            <a:off x="2798640" y="5169960"/>
            <a:ext cx="315720" cy="2721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5"/>
          <p:cNvSpPr/>
          <p:nvPr/>
        </p:nvSpPr>
        <p:spPr>
          <a:xfrm>
            <a:off x="806400" y="2275560"/>
            <a:ext cx="3668040" cy="2624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TextShape 26"/>
          <p:cNvSpPr txBox="1"/>
          <p:nvPr/>
        </p:nvSpPr>
        <p:spPr>
          <a:xfrm>
            <a:off x="905040" y="2415240"/>
            <a:ext cx="3451320" cy="23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s-CO" sz="4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OBJETIVOS</a:t>
            </a:r>
            <a:endParaRPr lang="es-CO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TextShape 27"/>
          <p:cNvSpPr txBox="1"/>
          <p:nvPr/>
        </p:nvSpPr>
        <p:spPr>
          <a:xfrm>
            <a:off x="5135400" y="740880"/>
            <a:ext cx="6281640" cy="495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Presentar el caso de un niño con una taquiarritmia frecuente.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Recordar  formas de presentación  para sospecha y </a:t>
            </a:r>
            <a:r>
              <a:rPr lang="es-E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diagnóstico </a:t>
            </a:r>
            <a:r>
              <a:rPr lang="es-E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precoces</a:t>
            </a:r>
            <a:endParaRPr lang="es-E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2829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0C5FD59-27EA-4EBC-A67F-3B746A735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Características electrocardiográficas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7762FB6E-D194-4E6C-B728-674941FD739B}"/>
              </a:ext>
            </a:extLst>
          </p:cNvPr>
          <p:cNvSpPr txBox="1"/>
          <p:nvPr/>
        </p:nvSpPr>
        <p:spPr>
          <a:xfrm>
            <a:off x="1325880" y="1278300"/>
            <a:ext cx="907366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s-ES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</a:rPr>
              <a:t>-  </a:t>
            </a:r>
            <a:r>
              <a:rPr lang="es-ES" sz="2000" b="0" i="0" u="none" strike="noStrike" dirty="0">
                <a:effectLst/>
                <a:latin typeface="Arial" panose="020B0604020202020204" pitchFamily="34" charset="0"/>
              </a:rPr>
              <a:t>Onda P normal </a:t>
            </a:r>
          </a:p>
          <a:p>
            <a:pPr marL="285750" indent="-285750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s-ES" sz="2000" b="0" i="0" u="none" strike="noStrike" dirty="0">
                <a:effectLst/>
                <a:latin typeface="Arial" panose="020B0604020202020204" pitchFamily="34" charset="0"/>
              </a:rPr>
              <a:t>Intervalo PR acortado según edad del paciente</a:t>
            </a:r>
          </a:p>
          <a:p>
            <a:pPr marL="285750" indent="-285750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s-ES" sz="2000" b="0" i="0" u="none" strike="noStrike" dirty="0">
                <a:effectLst/>
                <a:latin typeface="Arial" panose="020B0604020202020204" pitchFamily="34" charset="0"/>
              </a:rPr>
              <a:t>Onda delta en la primera porción del QRS </a:t>
            </a:r>
          </a:p>
          <a:p>
            <a:pPr marL="285750" indent="-285750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s-ES" sz="2000" b="0" i="0" u="none" strike="noStrike" dirty="0">
                <a:effectLst/>
                <a:latin typeface="Arial" panose="020B0604020202020204" pitchFamily="34" charset="0"/>
              </a:rPr>
              <a:t>-QRS ensanchado debido a la presencia de la onda delta. </a:t>
            </a:r>
          </a:p>
          <a:p>
            <a:pPr marL="285750" indent="-285750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s-ES" sz="2000" b="0" i="0" u="none" strike="noStrike" dirty="0">
                <a:effectLst/>
                <a:latin typeface="Arial" panose="020B0604020202020204" pitchFamily="34" charset="0"/>
              </a:rPr>
              <a:t>Repolarización anormal: Onda T opuesta a la máxima deflexión del QRS con el intervalo QT alargado. 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s-ES" sz="2000" b="0" i="0" u="none" strike="noStrike" dirty="0">
                <a:effectLst/>
                <a:latin typeface="Arial" panose="020B0604020202020204" pitchFamily="34" charset="0"/>
              </a:rPr>
              <a:t>- Recalcar que siempre que se pueda se debe intentar localizar la vía accesoria</a:t>
            </a:r>
            <a:endParaRPr lang="es-ES" sz="2000" b="0" dirty="0">
              <a:effectLst/>
            </a:endParaRPr>
          </a:p>
          <a:p>
            <a:r>
              <a:rPr lang="es-ES" dirty="0"/>
              <a:t/>
            </a:r>
            <a:br>
              <a:rPr lang="es-ES" dirty="0"/>
            </a:br>
            <a:endParaRPr lang="es-UY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31EF4F2C-3257-4619-8703-58D146763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80" y="4247659"/>
            <a:ext cx="3850550" cy="224451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FE971FB-4C22-44B3-9CB7-2526E198E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842" y="4375053"/>
            <a:ext cx="6372666" cy="17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79DAFE-82A7-4A25-8752-9C2FC66F4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IMPORTANTE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2FDDD66-B0BD-4CDE-B4FE-E3675A50B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2" y="1690200"/>
            <a:ext cx="9214338" cy="44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3E52109-72FA-4DB5-86B8-E46CBB01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79" y="390378"/>
            <a:ext cx="7650481" cy="60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3556106-9D82-48F8-A3DF-B22189A74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40" y="152400"/>
            <a:ext cx="5852160" cy="62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B7B69B-A6D2-4063-BF12-CEB22831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Tratamiento crónico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F64D5AE-4AC0-4CF6-8289-76279E22A4FD}"/>
              </a:ext>
            </a:extLst>
          </p:cNvPr>
          <p:cNvSpPr txBox="1"/>
          <p:nvPr/>
        </p:nvSpPr>
        <p:spPr>
          <a:xfrm>
            <a:off x="1135966" y="1595021"/>
            <a:ext cx="88005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1200"/>
              </a:spcAft>
            </a:pPr>
            <a:r>
              <a:rPr lang="es-ES" sz="2400" b="0" i="0" u="none" strike="noStrike" dirty="0">
                <a:effectLst/>
              </a:rPr>
              <a:t>FARMACOLÓGICO:</a:t>
            </a:r>
            <a:endParaRPr lang="es-ES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1200"/>
              </a:spcAft>
            </a:pPr>
            <a:r>
              <a:rPr lang="es-ES" sz="2400" b="0" i="0" u="none" strike="noStrike" dirty="0">
                <a:effectLst/>
              </a:rPr>
              <a:t> Se utilizarán antiarrítmicos que prolonguen el periodo refractario de la vía accesoria y disminuyan el riesgo de conducción anterógrada rápida: </a:t>
            </a:r>
            <a:endParaRPr lang="es-ES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1200"/>
              </a:spcAft>
            </a:pPr>
            <a:r>
              <a:rPr lang="es-ES" sz="2400" b="0" i="0" u="none" strike="noStrike" dirty="0">
                <a:effectLst/>
              </a:rPr>
              <a:t>- </a:t>
            </a:r>
            <a:r>
              <a:rPr lang="es-ES" sz="2400" b="0" i="0" u="none" strike="noStrike" dirty="0" err="1">
                <a:effectLst/>
              </a:rPr>
              <a:t>Flecainida</a:t>
            </a:r>
            <a:r>
              <a:rPr lang="es-ES" sz="2400" b="0" i="0" u="none" strike="noStrike" dirty="0">
                <a:effectLst/>
              </a:rPr>
              <a:t> </a:t>
            </a:r>
            <a:endParaRPr lang="es-ES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1200"/>
              </a:spcAft>
            </a:pPr>
            <a:r>
              <a:rPr lang="es-ES" sz="2400" b="0" i="0" u="none" strike="noStrike" dirty="0">
                <a:effectLst/>
              </a:rPr>
              <a:t>- </a:t>
            </a:r>
            <a:r>
              <a:rPr lang="es-ES" sz="2400" b="0" i="0" u="none" strike="noStrike" dirty="0" err="1">
                <a:effectLst/>
              </a:rPr>
              <a:t>Sotalol</a:t>
            </a:r>
            <a:endParaRPr lang="es-ES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1200"/>
              </a:spcAft>
            </a:pPr>
            <a:r>
              <a:rPr lang="es-ES" sz="2400" b="0" i="0" u="none" strike="noStrike" dirty="0">
                <a:effectLst/>
              </a:rPr>
              <a:t> - Amiodarona </a:t>
            </a:r>
            <a:endParaRPr lang="es-ES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1200"/>
              </a:spcAft>
            </a:pPr>
            <a:r>
              <a:rPr lang="es-ES" sz="2400" b="0" i="0" u="none" strike="noStrike" dirty="0">
                <a:effectLst/>
              </a:rPr>
              <a:t>* En niños de elección son los B-bloqueantes ya que tienen menos efectos secundarios. Si es de difícil control se podría combinar dos fármacos: </a:t>
            </a:r>
            <a:r>
              <a:rPr lang="es-ES" sz="2400" b="0" i="0" u="none" strike="noStrike" dirty="0" err="1">
                <a:effectLst/>
              </a:rPr>
              <a:t>Sotalol</a:t>
            </a:r>
            <a:r>
              <a:rPr lang="es-ES" sz="2400" b="0" i="0" u="none" strike="noStrike" dirty="0">
                <a:effectLst/>
              </a:rPr>
              <a:t>+ </a:t>
            </a:r>
            <a:r>
              <a:rPr lang="es-ES" sz="2400" b="0" i="0" u="none" strike="noStrike" dirty="0" err="1">
                <a:effectLst/>
              </a:rPr>
              <a:t>Flecainida</a:t>
            </a:r>
            <a:r>
              <a:rPr lang="es-ES" sz="2400" b="0" i="0" u="none" strike="noStrike" dirty="0">
                <a:effectLst/>
              </a:rPr>
              <a:t> </a:t>
            </a:r>
            <a:endParaRPr lang="es-ES" sz="2400" b="0" dirty="0">
              <a:effectLst/>
            </a:endParaRPr>
          </a:p>
          <a:p>
            <a:r>
              <a:rPr lang="es-ES" dirty="0"/>
              <a:t/>
            </a:r>
            <a:br>
              <a:rPr lang="es-ES" dirty="0"/>
            </a:b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1087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B5B8CF-FD71-425D-AA52-3E25F001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Ablación de la vía accesoria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6044D53-020E-41C1-90E9-C205FDEA7D67}"/>
              </a:ext>
            </a:extLst>
          </p:cNvPr>
          <p:cNvSpPr txBox="1"/>
          <p:nvPr/>
        </p:nvSpPr>
        <p:spPr>
          <a:xfrm>
            <a:off x="689317" y="2548320"/>
            <a:ext cx="97207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Es la única técnica considerada como tratamiento definitivo y capaz de eliminar el riesgo de muerte súbita. Aunque la tasa de complicaciones es baja, estas pueden ser graves, sobre todo en los menores de 5 años y &lt; 15kg en los se recomienda demorar la ablación hasta alcanzar peso y talla objetivo.</a:t>
            </a: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33176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D826EB6-0819-45A7-BE35-E2120EBEF30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8380" y="1253520"/>
            <a:ext cx="10515240" cy="4350960"/>
          </a:xfrm>
        </p:spPr>
        <p:txBody>
          <a:bodyPr/>
          <a:lstStyle/>
          <a:p>
            <a:r>
              <a:rPr lang="es-UY" sz="2800" dirty="0">
                <a:latin typeface="+mn-lt"/>
              </a:rPr>
              <a:t>Muerte súbita y Wolff Parkinson White: El mecanismo para llegar  a eso, es un mecanismo de reentrada que puede llegar a FA con alta respuesta ventricular que degenera en una FV.</a:t>
            </a:r>
          </a:p>
          <a:p>
            <a:endParaRPr lang="es-UY" sz="2800" dirty="0">
              <a:latin typeface="+mn-lt"/>
            </a:endParaRPr>
          </a:p>
          <a:p>
            <a:r>
              <a:rPr lang="es-UY" sz="2800" dirty="0">
                <a:latin typeface="+mn-lt"/>
              </a:rPr>
              <a:t>Clasificar  el riesgo en pacientes asintomáticos, por el riesgo de muerte súbita y puedan beneficiarse del tratamiento con ablación.</a:t>
            </a:r>
          </a:p>
          <a:p>
            <a:endParaRPr lang="es-UY" sz="2800" dirty="0">
              <a:latin typeface="+mn-lt"/>
            </a:endParaRPr>
          </a:p>
          <a:p>
            <a:r>
              <a:rPr lang="es-UY" sz="2800" dirty="0">
                <a:latin typeface="+mn-lt"/>
              </a:rPr>
              <a:t>Para esta estratificación tenemos pruebas no invasivas como: Holter y prueba de esfuerzo o invasivas como al electrofisiología transesofágica o  </a:t>
            </a:r>
            <a:r>
              <a:rPr lang="es-UY" sz="2800" dirty="0" err="1">
                <a:latin typeface="+mn-lt"/>
              </a:rPr>
              <a:t>transvenosa</a:t>
            </a:r>
            <a:r>
              <a:rPr lang="es-UY" sz="28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90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A804B4-A267-4D63-A835-ACF3ED4D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Bibliografía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DF3CBE7-6DFA-4A4F-A5AF-B1191B6F7B3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8080" y="4192172"/>
            <a:ext cx="9346929" cy="4065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sz="1800" dirty="0" err="1">
                <a:latin typeface="+mn-lt"/>
              </a:rPr>
              <a:t>Smael</a:t>
            </a:r>
            <a:r>
              <a:rPr lang="es-UY" sz="1800" dirty="0">
                <a:latin typeface="+mn-lt"/>
              </a:rPr>
              <a:t> Martín, Lara Ana Fernández, Melissa Fontalvo Acosta. </a:t>
            </a:r>
            <a:r>
              <a:rPr lang="es-ES" sz="1800" dirty="0">
                <a:latin typeface="+mn-lt"/>
              </a:rPr>
              <a:t>Abordaje del paciente con síndrome de Pre- excitación: Wolff Parkinson White. Departamento  de salud Alicante Hospital general.</a:t>
            </a:r>
            <a:endParaRPr lang="es-UY" sz="1800" dirty="0">
              <a:latin typeface="+mn-lt"/>
            </a:endParaRPr>
          </a:p>
          <a:p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+mn-lt"/>
              </a:rPr>
              <a:t>F. Benito </a:t>
            </a:r>
            <a:r>
              <a:rPr lang="es-ES" sz="1800" dirty="0" err="1">
                <a:latin typeface="+mn-lt"/>
              </a:rPr>
              <a:t>Bartoloméa</a:t>
            </a:r>
            <a:r>
              <a:rPr lang="es-ES" sz="1800" dirty="0">
                <a:latin typeface="+mn-lt"/>
              </a:rPr>
              <a:t> y J.J. Díaz Tomás, </a:t>
            </a:r>
            <a:r>
              <a:rPr lang="pt-BR" sz="1800" dirty="0">
                <a:latin typeface="+mn-lt"/>
              </a:rPr>
              <a:t>Síndrome de Wolff-Parkinson-White, paro cardíaco e infarto de miocárdio. </a:t>
            </a:r>
            <a:r>
              <a:rPr lang="es-ES" sz="1800" dirty="0">
                <a:latin typeface="+mn-lt"/>
              </a:rPr>
              <a:t>Anales españoles de pediatría. VOL. 55, </a:t>
            </a:r>
            <a:r>
              <a:rPr lang="es-ES" sz="1800" dirty="0" err="1">
                <a:latin typeface="+mn-lt"/>
              </a:rPr>
              <a:t>N.o</a:t>
            </a:r>
            <a:r>
              <a:rPr lang="es-ES" sz="1800" dirty="0">
                <a:latin typeface="+mn-lt"/>
              </a:rPr>
              <a:t> 3, 2001</a:t>
            </a:r>
          </a:p>
          <a:p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err="1">
                <a:latin typeface="+mn-lt"/>
              </a:rPr>
              <a:t>Kliegman</a:t>
            </a:r>
            <a:r>
              <a:rPr lang="es-ES" sz="1800" dirty="0">
                <a:latin typeface="+mn-lt"/>
              </a:rPr>
              <a:t> y otros. Pediatría de Nelson </a:t>
            </a:r>
            <a:r>
              <a:rPr lang="es-ES" sz="1800" dirty="0" err="1">
                <a:latin typeface="+mn-lt"/>
              </a:rPr>
              <a:t>Edic</a:t>
            </a:r>
            <a:r>
              <a:rPr lang="es-ES" sz="1800" dirty="0">
                <a:latin typeface="+mn-lt"/>
              </a:rPr>
              <a:t>. 21, Vol.2, parte XIX, Taquicardia </a:t>
            </a:r>
            <a:r>
              <a:rPr lang="es-ES" sz="1800" dirty="0" err="1">
                <a:latin typeface="+mn-lt"/>
              </a:rPr>
              <a:t>supreventricular</a:t>
            </a:r>
            <a:r>
              <a:rPr lang="es-ES" sz="1800" dirty="0">
                <a:latin typeface="+mn-lt"/>
              </a:rPr>
              <a:t> </a:t>
            </a:r>
            <a:r>
              <a:rPr lang="es-ES" sz="1800" dirty="0" err="1">
                <a:latin typeface="+mn-lt"/>
              </a:rPr>
              <a:t>pag.</a:t>
            </a:r>
            <a:r>
              <a:rPr lang="es-ES" sz="1800" dirty="0">
                <a:latin typeface="+mn-lt"/>
              </a:rPr>
              <a:t> 2440 </a:t>
            </a:r>
          </a:p>
          <a:p>
            <a:endParaRPr lang="es-ES" sz="1800" dirty="0">
              <a:latin typeface="+mn-lt"/>
            </a:endParaRPr>
          </a:p>
          <a:p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9221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4068" y="14068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1306440" y="0"/>
            <a:ext cx="3862080" cy="6843240"/>
          </a:xfrm>
          <a:custGeom>
            <a:avLst/>
            <a:gdLst/>
            <a:ahLst/>
            <a:cxnLst/>
            <a:rect l="l" t="t" r="r" b="b"/>
            <a:pathLst>
              <a:path w="813" h="1440">
                <a:moveTo>
                  <a:pt x="813" y="0"/>
                </a:moveTo>
                <a:cubicBezTo>
                  <a:pt x="331" y="221"/>
                  <a:pt x="0" y="1039"/>
                  <a:pt x="435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10626840" y="9360"/>
            <a:ext cx="1539360" cy="555120"/>
          </a:xfrm>
          <a:custGeom>
            <a:avLst/>
            <a:gdLst/>
            <a:ahLst/>
            <a:cxnLst/>
            <a:rect l="l" t="t" r="r" b="b"/>
            <a:pathLst>
              <a:path w="324" h="117">
                <a:moveTo>
                  <a:pt x="324" y="117"/>
                </a:moveTo>
                <a:cubicBezTo>
                  <a:pt x="223" y="64"/>
                  <a:pt x="107" y="28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4"/>
          <p:cNvSpPr/>
          <p:nvPr/>
        </p:nvSpPr>
        <p:spPr>
          <a:xfrm>
            <a:off x="10247400" y="5027428"/>
            <a:ext cx="1918800" cy="1829880"/>
          </a:xfrm>
          <a:custGeom>
            <a:avLst/>
            <a:gdLst/>
            <a:ahLst/>
            <a:cxnLst/>
            <a:rect l="l" t="t" r="r" b="b"/>
            <a:pathLst>
              <a:path w="404" h="385">
                <a:moveTo>
                  <a:pt x="0" y="385"/>
                </a:moveTo>
                <a:cubicBezTo>
                  <a:pt x="146" y="272"/>
                  <a:pt x="285" y="142"/>
                  <a:pt x="404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5"/>
          <p:cNvSpPr/>
          <p:nvPr/>
        </p:nvSpPr>
        <p:spPr>
          <a:xfrm>
            <a:off x="1120680" y="0"/>
            <a:ext cx="3676320" cy="6843240"/>
          </a:xfrm>
          <a:custGeom>
            <a:avLst/>
            <a:gdLst/>
            <a:ahLst/>
            <a:cxnLst/>
            <a:rect l="l" t="t" r="r" b="b"/>
            <a:pathLst>
              <a:path w="774" h="1440">
                <a:moveTo>
                  <a:pt x="774" y="0"/>
                </a:moveTo>
                <a:cubicBezTo>
                  <a:pt x="312" y="240"/>
                  <a:pt x="0" y="1034"/>
                  <a:pt x="411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6"/>
          <p:cNvSpPr/>
          <p:nvPr/>
        </p:nvSpPr>
        <p:spPr>
          <a:xfrm>
            <a:off x="11202840" y="9360"/>
            <a:ext cx="963360" cy="366480"/>
          </a:xfrm>
          <a:custGeom>
            <a:avLst/>
            <a:gdLst/>
            <a:ahLst/>
            <a:cxnLst/>
            <a:rect l="l" t="t" r="r" b="b"/>
            <a:pathLst>
              <a:path w="203" h="77">
                <a:moveTo>
                  <a:pt x="203" y="77"/>
                </a:moveTo>
                <a:cubicBezTo>
                  <a:pt x="138" y="46"/>
                  <a:pt x="68" y="21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7"/>
          <p:cNvSpPr/>
          <p:nvPr/>
        </p:nvSpPr>
        <p:spPr>
          <a:xfrm>
            <a:off x="10495080" y="5275440"/>
            <a:ext cx="1666440" cy="1577520"/>
          </a:xfrm>
          <a:custGeom>
            <a:avLst/>
            <a:gdLst/>
            <a:ahLst/>
            <a:cxnLst/>
            <a:rect l="l" t="t" r="r" b="b"/>
            <a:pathLst>
              <a:path w="351" h="332">
                <a:moveTo>
                  <a:pt x="0" y="332"/>
                </a:moveTo>
                <a:cubicBezTo>
                  <a:pt x="125" y="232"/>
                  <a:pt x="245" y="121"/>
                  <a:pt x="351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8"/>
          <p:cNvSpPr/>
          <p:nvPr/>
        </p:nvSpPr>
        <p:spPr>
          <a:xfrm>
            <a:off x="1001880" y="0"/>
            <a:ext cx="3620880" cy="6843240"/>
          </a:xfrm>
          <a:custGeom>
            <a:avLst/>
            <a:gdLst/>
            <a:ahLst/>
            <a:cxnLst/>
            <a:rect l="l" t="t" r="r" b="b"/>
            <a:pathLst>
              <a:path w="762" h="1440">
                <a:moveTo>
                  <a:pt x="762" y="0"/>
                </a:moveTo>
                <a:cubicBezTo>
                  <a:pt x="308" y="245"/>
                  <a:pt x="0" y="1033"/>
                  <a:pt x="403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9"/>
          <p:cNvSpPr/>
          <p:nvPr/>
        </p:nvSpPr>
        <p:spPr>
          <a:xfrm>
            <a:off x="11501280" y="9360"/>
            <a:ext cx="664920" cy="256680"/>
          </a:xfrm>
          <a:custGeom>
            <a:avLst/>
            <a:gdLst/>
            <a:ahLst/>
            <a:cxnLst/>
            <a:rect l="l" t="t" r="r" b="b"/>
            <a:pathLst>
              <a:path w="140" h="54">
                <a:moveTo>
                  <a:pt x="140" y="54"/>
                </a:moveTo>
                <a:cubicBezTo>
                  <a:pt x="95" y="34"/>
                  <a:pt x="48" y="16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10"/>
          <p:cNvSpPr/>
          <p:nvPr/>
        </p:nvSpPr>
        <p:spPr>
          <a:xfrm>
            <a:off x="10640880" y="5408640"/>
            <a:ext cx="1525320" cy="1434600"/>
          </a:xfrm>
          <a:custGeom>
            <a:avLst/>
            <a:gdLst/>
            <a:ahLst/>
            <a:cxnLst/>
            <a:rect l="l" t="t" r="r" b="b"/>
            <a:pathLst>
              <a:path w="321" h="302">
                <a:moveTo>
                  <a:pt x="0" y="302"/>
                </a:moveTo>
                <a:cubicBezTo>
                  <a:pt x="114" y="210"/>
                  <a:pt x="223" y="109"/>
                  <a:pt x="321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11"/>
          <p:cNvSpPr/>
          <p:nvPr/>
        </p:nvSpPr>
        <p:spPr>
          <a:xfrm>
            <a:off x="1001880" y="0"/>
            <a:ext cx="3244320" cy="6843240"/>
          </a:xfrm>
          <a:custGeom>
            <a:avLst/>
            <a:gdLst/>
            <a:ahLst/>
            <a:cxnLst/>
            <a:rect l="l" t="t" r="r" b="b"/>
            <a:pathLst>
              <a:path w="683" h="1440">
                <a:moveTo>
                  <a:pt x="683" y="0"/>
                </a:moveTo>
                <a:cubicBezTo>
                  <a:pt x="258" y="256"/>
                  <a:pt x="0" y="1041"/>
                  <a:pt x="355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12"/>
          <p:cNvSpPr/>
          <p:nvPr/>
        </p:nvSpPr>
        <p:spPr>
          <a:xfrm>
            <a:off x="10802880" y="5518080"/>
            <a:ext cx="1363320" cy="1325160"/>
          </a:xfrm>
          <a:custGeom>
            <a:avLst/>
            <a:gdLst/>
            <a:ahLst/>
            <a:cxnLst/>
            <a:rect l="l" t="t" r="r" b="b"/>
            <a:pathLst>
              <a:path w="287" h="279">
                <a:moveTo>
                  <a:pt x="0" y="279"/>
                </a:moveTo>
                <a:cubicBezTo>
                  <a:pt x="101" y="193"/>
                  <a:pt x="198" y="100"/>
                  <a:pt x="287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13"/>
          <p:cNvSpPr/>
          <p:nvPr/>
        </p:nvSpPr>
        <p:spPr>
          <a:xfrm>
            <a:off x="888840" y="0"/>
            <a:ext cx="3230280" cy="6843240"/>
          </a:xfrm>
          <a:custGeom>
            <a:avLst/>
            <a:gdLst/>
            <a:ahLst/>
            <a:cxnLst/>
            <a:rect l="l" t="t" r="r" b="b"/>
            <a:pathLst>
              <a:path w="680" h="1440">
                <a:moveTo>
                  <a:pt x="680" y="0"/>
                </a:moveTo>
                <a:cubicBezTo>
                  <a:pt x="257" y="265"/>
                  <a:pt x="0" y="1026"/>
                  <a:pt x="337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14"/>
          <p:cNvSpPr/>
          <p:nvPr/>
        </p:nvSpPr>
        <p:spPr>
          <a:xfrm>
            <a:off x="10979280" y="5694480"/>
            <a:ext cx="1186920" cy="1149120"/>
          </a:xfrm>
          <a:custGeom>
            <a:avLst/>
            <a:gdLst/>
            <a:ahLst/>
            <a:cxnLst/>
            <a:rect l="l" t="t" r="r" b="b"/>
            <a:pathLst>
              <a:path w="250" h="242">
                <a:moveTo>
                  <a:pt x="0" y="242"/>
                </a:moveTo>
                <a:cubicBezTo>
                  <a:pt x="88" y="166"/>
                  <a:pt x="172" y="85"/>
                  <a:pt x="25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15"/>
          <p:cNvSpPr/>
          <p:nvPr/>
        </p:nvSpPr>
        <p:spPr>
          <a:xfrm>
            <a:off x="484200" y="0"/>
            <a:ext cx="3420720" cy="6843240"/>
          </a:xfrm>
          <a:custGeom>
            <a:avLst/>
            <a:gdLst/>
            <a:ahLst/>
            <a:cxnLst/>
            <a:rect l="l" t="t" r="r" b="b"/>
            <a:pathLst>
              <a:path w="720" h="1440">
                <a:moveTo>
                  <a:pt x="720" y="0"/>
                </a:moveTo>
                <a:cubicBezTo>
                  <a:pt x="316" y="282"/>
                  <a:pt x="0" y="1018"/>
                  <a:pt x="362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16"/>
          <p:cNvSpPr/>
          <p:nvPr/>
        </p:nvSpPr>
        <p:spPr>
          <a:xfrm>
            <a:off x="11287080" y="6049800"/>
            <a:ext cx="879120" cy="793440"/>
          </a:xfrm>
          <a:custGeom>
            <a:avLst/>
            <a:gdLst/>
            <a:ahLst/>
            <a:cxnLst/>
            <a:rect l="l" t="t" r="r" b="b"/>
            <a:pathLst>
              <a:path w="185" h="167">
                <a:moveTo>
                  <a:pt x="0" y="167"/>
                </a:moveTo>
                <a:cubicBezTo>
                  <a:pt x="63" y="114"/>
                  <a:pt x="125" y="58"/>
                  <a:pt x="185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17"/>
          <p:cNvSpPr/>
          <p:nvPr/>
        </p:nvSpPr>
        <p:spPr>
          <a:xfrm>
            <a:off x="598320" y="0"/>
            <a:ext cx="2717280" cy="6843240"/>
          </a:xfrm>
          <a:custGeom>
            <a:avLst/>
            <a:gdLst/>
            <a:ahLst/>
            <a:cxnLst/>
            <a:rect l="l" t="t" r="r" b="b"/>
            <a:pathLst>
              <a:path w="572" h="1440">
                <a:moveTo>
                  <a:pt x="572" y="0"/>
                </a:moveTo>
                <a:cubicBezTo>
                  <a:pt x="213" y="320"/>
                  <a:pt x="0" y="979"/>
                  <a:pt x="164" y="1440"/>
                </a:cubicBezTo>
              </a:path>
            </a:pathLst>
          </a:custGeom>
          <a:noFill/>
          <a:ln w="12600">
            <a:solidFill>
              <a:schemeClr val="dk1">
                <a:alpha val="20000"/>
              </a:schemeClr>
            </a:solidFill>
            <a:custDash>
              <a:ds d="400000" sp="300000"/>
              <a:ds d="1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18"/>
          <p:cNvSpPr/>
          <p:nvPr/>
        </p:nvSpPr>
        <p:spPr>
          <a:xfrm>
            <a:off x="262080" y="0"/>
            <a:ext cx="2944440" cy="6843240"/>
          </a:xfrm>
          <a:custGeom>
            <a:avLst/>
            <a:gdLst/>
            <a:ahLst/>
            <a:cxnLst/>
            <a:rect l="l" t="t" r="r" b="b"/>
            <a:pathLst>
              <a:path w="620" h="1440">
                <a:moveTo>
                  <a:pt x="620" y="0"/>
                </a:moveTo>
                <a:cubicBezTo>
                  <a:pt x="248" y="325"/>
                  <a:pt x="0" y="960"/>
                  <a:pt x="186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10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19"/>
          <p:cNvSpPr/>
          <p:nvPr/>
        </p:nvSpPr>
        <p:spPr>
          <a:xfrm>
            <a:off x="-417600" y="0"/>
            <a:ext cx="2403000" cy="6843240"/>
          </a:xfrm>
          <a:custGeom>
            <a:avLst/>
            <a:gdLst/>
            <a:ahLst/>
            <a:cxnLst/>
            <a:rect l="l" t="t" r="r" b="b"/>
            <a:pathLst>
              <a:path w="506" h="1440">
                <a:moveTo>
                  <a:pt x="506" y="0"/>
                </a:moveTo>
                <a:cubicBezTo>
                  <a:pt x="109" y="356"/>
                  <a:pt x="0" y="943"/>
                  <a:pt x="171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20"/>
          <p:cNvSpPr/>
          <p:nvPr/>
        </p:nvSpPr>
        <p:spPr>
          <a:xfrm>
            <a:off x="14400" y="9360"/>
            <a:ext cx="1771200" cy="3198600"/>
          </a:xfrm>
          <a:custGeom>
            <a:avLst/>
            <a:gdLst/>
            <a:ahLst/>
            <a:cxnLst/>
            <a:rect l="l" t="t" r="r" b="b"/>
            <a:pathLst>
              <a:path w="373" h="673">
                <a:moveTo>
                  <a:pt x="373" y="0"/>
                </a:moveTo>
                <a:cubicBezTo>
                  <a:pt x="175" y="183"/>
                  <a:pt x="51" y="409"/>
                  <a:pt x="0" y="673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1"/>
          <p:cNvSpPr/>
          <p:nvPr/>
        </p:nvSpPr>
        <p:spPr>
          <a:xfrm>
            <a:off x="4680" y="6016680"/>
            <a:ext cx="213840" cy="826560"/>
          </a:xfrm>
          <a:custGeom>
            <a:avLst/>
            <a:gdLst/>
            <a:ahLst/>
            <a:cxnLst/>
            <a:rect l="l" t="t" r="r" b="b"/>
            <a:pathLst>
              <a:path w="45" h="174">
                <a:moveTo>
                  <a:pt x="0" y="0"/>
                </a:moveTo>
                <a:cubicBezTo>
                  <a:pt x="11" y="59"/>
                  <a:pt x="26" y="118"/>
                  <a:pt x="45" y="174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22"/>
          <p:cNvSpPr/>
          <p:nvPr/>
        </p:nvSpPr>
        <p:spPr>
          <a:xfrm>
            <a:off x="14400" y="0"/>
            <a:ext cx="1561680" cy="2228400"/>
          </a:xfrm>
          <a:custGeom>
            <a:avLst/>
            <a:gdLst/>
            <a:ahLst/>
            <a:cxnLst/>
            <a:rect l="l" t="t" r="r" b="b"/>
            <a:pathLst>
              <a:path w="329" h="469">
                <a:moveTo>
                  <a:pt x="329" y="0"/>
                </a:moveTo>
                <a:cubicBezTo>
                  <a:pt x="189" y="133"/>
                  <a:pt x="69" y="288"/>
                  <a:pt x="0" y="469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23"/>
          <p:cNvSpPr/>
          <p:nvPr/>
        </p:nvSpPr>
        <p:spPr>
          <a:xfrm>
            <a:off x="800280" y="1699560"/>
            <a:ext cx="3674160" cy="502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24"/>
          <p:cNvSpPr/>
          <p:nvPr/>
        </p:nvSpPr>
        <p:spPr>
          <a:xfrm rot="10800000">
            <a:off x="2798640" y="5169960"/>
            <a:ext cx="315720" cy="2721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5"/>
          <p:cNvSpPr/>
          <p:nvPr/>
        </p:nvSpPr>
        <p:spPr>
          <a:xfrm>
            <a:off x="806400" y="2275560"/>
            <a:ext cx="3668040" cy="2624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TextShape 26"/>
          <p:cNvSpPr txBox="1"/>
          <p:nvPr/>
        </p:nvSpPr>
        <p:spPr>
          <a:xfrm>
            <a:off x="905040" y="2415240"/>
            <a:ext cx="3451320" cy="23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s-CO" sz="4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DATOS CLÍNICOS </a:t>
            </a:r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TextShape 27"/>
          <p:cNvSpPr txBox="1"/>
          <p:nvPr/>
        </p:nvSpPr>
        <p:spPr>
          <a:xfrm>
            <a:off x="5135400" y="741240"/>
            <a:ext cx="6281640" cy="5937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s-CO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Adolescente</a:t>
            </a: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11 años de edad, sexo </a:t>
            </a:r>
            <a:r>
              <a:rPr lang="es-CO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masculino</a:t>
            </a: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procedente de Canelones.</a:t>
            </a:r>
          </a:p>
          <a:p>
            <a:pPr marL="457200" indent="-457200" algn="just">
              <a:lnSpc>
                <a:spcPct val="90000"/>
              </a:lnSpc>
              <a:buFontTx/>
              <a:buChar char="-"/>
            </a:pPr>
            <a:endParaRPr lang="es-CO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7200" algn="just">
              <a:lnSpc>
                <a:spcPct val="90000"/>
              </a:lnSpc>
              <a:buFontTx/>
              <a:buChar char="-"/>
            </a:pPr>
            <a:r>
              <a:rPr lang="es-CO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Fecha de ingreso: 12 de abril de 2022. 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buClr>
                <a:srgbClr val="000000"/>
              </a:buClr>
              <a:buFont typeface="Arial"/>
              <a:buChar char="-"/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MI: Egreso de CTI por </a:t>
            </a:r>
            <a:r>
              <a:rPr lang="es-CO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sí</a:t>
            </a: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ncope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Enfermedad actual: </a:t>
            </a:r>
            <a:r>
              <a:rPr lang="es-CO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ingresa por dolor torácico precordial no irradiado tipo punzada, de intensidad 8/10, que inicia posterior a esfuerzo </a:t>
            </a:r>
            <a:r>
              <a:rPr lang="es-CO" sz="19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defecatorio</a:t>
            </a:r>
            <a:r>
              <a:rPr lang="es-CO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y no mejora en ninguna posición. Persistió por más de 30 minutos aproximadamente, acompañado de palpitaciones, pérdida de tono postural y conciencia de segundos de duración, que recupera espontáneamente, niega movimientos anormales.  Posterior a esto presenta palidez y sudoración, no sopor posterior. La madre entra en el baño al sentir la caída de su hijo y presencia el episodio. </a:t>
            </a:r>
          </a:p>
          <a:p>
            <a:pPr marL="342900" indent="-342900" algn="just">
              <a:lnSpc>
                <a:spcPct val="90000"/>
              </a:lnSpc>
              <a:buFontTx/>
              <a:buChar char="-"/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Niega disnea, no síntomas respiratorios</a:t>
            </a:r>
            <a:r>
              <a:rPr lang="es-CO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no fiebre, no vómitos.</a:t>
            </a:r>
            <a:endParaRPr lang="es-CO" sz="1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1306440" y="0"/>
            <a:ext cx="3862080" cy="6843240"/>
          </a:xfrm>
          <a:custGeom>
            <a:avLst/>
            <a:gdLst/>
            <a:ahLst/>
            <a:cxnLst/>
            <a:rect l="l" t="t" r="r" b="b"/>
            <a:pathLst>
              <a:path w="813" h="1440">
                <a:moveTo>
                  <a:pt x="813" y="0"/>
                </a:moveTo>
                <a:cubicBezTo>
                  <a:pt x="331" y="221"/>
                  <a:pt x="0" y="1039"/>
                  <a:pt x="435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3"/>
          <p:cNvSpPr/>
          <p:nvPr/>
        </p:nvSpPr>
        <p:spPr>
          <a:xfrm>
            <a:off x="10626840" y="9360"/>
            <a:ext cx="1539360" cy="555120"/>
          </a:xfrm>
          <a:custGeom>
            <a:avLst/>
            <a:gdLst/>
            <a:ahLst/>
            <a:cxnLst/>
            <a:rect l="l" t="t" r="r" b="b"/>
            <a:pathLst>
              <a:path w="324" h="117">
                <a:moveTo>
                  <a:pt x="324" y="117"/>
                </a:moveTo>
                <a:cubicBezTo>
                  <a:pt x="223" y="64"/>
                  <a:pt x="107" y="28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10247400" y="5013360"/>
            <a:ext cx="1918800" cy="1829880"/>
          </a:xfrm>
          <a:custGeom>
            <a:avLst/>
            <a:gdLst/>
            <a:ahLst/>
            <a:cxnLst/>
            <a:rect l="l" t="t" r="r" b="b"/>
            <a:pathLst>
              <a:path w="404" h="385">
                <a:moveTo>
                  <a:pt x="0" y="385"/>
                </a:moveTo>
                <a:cubicBezTo>
                  <a:pt x="146" y="272"/>
                  <a:pt x="285" y="142"/>
                  <a:pt x="404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5"/>
          <p:cNvSpPr/>
          <p:nvPr/>
        </p:nvSpPr>
        <p:spPr>
          <a:xfrm>
            <a:off x="1120680" y="0"/>
            <a:ext cx="3676320" cy="6843240"/>
          </a:xfrm>
          <a:custGeom>
            <a:avLst/>
            <a:gdLst/>
            <a:ahLst/>
            <a:cxnLst/>
            <a:rect l="l" t="t" r="r" b="b"/>
            <a:pathLst>
              <a:path w="774" h="1440">
                <a:moveTo>
                  <a:pt x="774" y="0"/>
                </a:moveTo>
                <a:cubicBezTo>
                  <a:pt x="312" y="240"/>
                  <a:pt x="0" y="1034"/>
                  <a:pt x="411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6"/>
          <p:cNvSpPr/>
          <p:nvPr/>
        </p:nvSpPr>
        <p:spPr>
          <a:xfrm>
            <a:off x="11202840" y="9360"/>
            <a:ext cx="963360" cy="366480"/>
          </a:xfrm>
          <a:custGeom>
            <a:avLst/>
            <a:gdLst/>
            <a:ahLst/>
            <a:cxnLst/>
            <a:rect l="l" t="t" r="r" b="b"/>
            <a:pathLst>
              <a:path w="203" h="77">
                <a:moveTo>
                  <a:pt x="203" y="77"/>
                </a:moveTo>
                <a:cubicBezTo>
                  <a:pt x="138" y="46"/>
                  <a:pt x="68" y="21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7"/>
          <p:cNvSpPr/>
          <p:nvPr/>
        </p:nvSpPr>
        <p:spPr>
          <a:xfrm>
            <a:off x="10495080" y="5275440"/>
            <a:ext cx="1666440" cy="1577520"/>
          </a:xfrm>
          <a:custGeom>
            <a:avLst/>
            <a:gdLst/>
            <a:ahLst/>
            <a:cxnLst/>
            <a:rect l="l" t="t" r="r" b="b"/>
            <a:pathLst>
              <a:path w="351" h="332">
                <a:moveTo>
                  <a:pt x="0" y="332"/>
                </a:moveTo>
                <a:cubicBezTo>
                  <a:pt x="125" y="232"/>
                  <a:pt x="245" y="121"/>
                  <a:pt x="351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8"/>
          <p:cNvSpPr/>
          <p:nvPr/>
        </p:nvSpPr>
        <p:spPr>
          <a:xfrm>
            <a:off x="1001880" y="0"/>
            <a:ext cx="3620880" cy="6843240"/>
          </a:xfrm>
          <a:custGeom>
            <a:avLst/>
            <a:gdLst/>
            <a:ahLst/>
            <a:cxnLst/>
            <a:rect l="l" t="t" r="r" b="b"/>
            <a:pathLst>
              <a:path w="762" h="1440">
                <a:moveTo>
                  <a:pt x="762" y="0"/>
                </a:moveTo>
                <a:cubicBezTo>
                  <a:pt x="308" y="245"/>
                  <a:pt x="0" y="1033"/>
                  <a:pt x="403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9"/>
          <p:cNvSpPr/>
          <p:nvPr/>
        </p:nvSpPr>
        <p:spPr>
          <a:xfrm>
            <a:off x="11501280" y="9360"/>
            <a:ext cx="664920" cy="256680"/>
          </a:xfrm>
          <a:custGeom>
            <a:avLst/>
            <a:gdLst/>
            <a:ahLst/>
            <a:cxnLst/>
            <a:rect l="l" t="t" r="r" b="b"/>
            <a:pathLst>
              <a:path w="140" h="54">
                <a:moveTo>
                  <a:pt x="140" y="54"/>
                </a:moveTo>
                <a:cubicBezTo>
                  <a:pt x="95" y="34"/>
                  <a:pt x="48" y="16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10"/>
          <p:cNvSpPr/>
          <p:nvPr/>
        </p:nvSpPr>
        <p:spPr>
          <a:xfrm>
            <a:off x="10640880" y="5408640"/>
            <a:ext cx="1525320" cy="1434600"/>
          </a:xfrm>
          <a:custGeom>
            <a:avLst/>
            <a:gdLst/>
            <a:ahLst/>
            <a:cxnLst/>
            <a:rect l="l" t="t" r="r" b="b"/>
            <a:pathLst>
              <a:path w="321" h="302">
                <a:moveTo>
                  <a:pt x="0" y="302"/>
                </a:moveTo>
                <a:cubicBezTo>
                  <a:pt x="114" y="210"/>
                  <a:pt x="223" y="109"/>
                  <a:pt x="321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11"/>
          <p:cNvSpPr/>
          <p:nvPr/>
        </p:nvSpPr>
        <p:spPr>
          <a:xfrm>
            <a:off x="1001880" y="0"/>
            <a:ext cx="3244320" cy="6843240"/>
          </a:xfrm>
          <a:custGeom>
            <a:avLst/>
            <a:gdLst/>
            <a:ahLst/>
            <a:cxnLst/>
            <a:rect l="l" t="t" r="r" b="b"/>
            <a:pathLst>
              <a:path w="683" h="1440">
                <a:moveTo>
                  <a:pt x="683" y="0"/>
                </a:moveTo>
                <a:cubicBezTo>
                  <a:pt x="258" y="256"/>
                  <a:pt x="0" y="1041"/>
                  <a:pt x="355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12"/>
          <p:cNvSpPr/>
          <p:nvPr/>
        </p:nvSpPr>
        <p:spPr>
          <a:xfrm>
            <a:off x="10802880" y="5518080"/>
            <a:ext cx="1363320" cy="1325160"/>
          </a:xfrm>
          <a:custGeom>
            <a:avLst/>
            <a:gdLst/>
            <a:ahLst/>
            <a:cxnLst/>
            <a:rect l="l" t="t" r="r" b="b"/>
            <a:pathLst>
              <a:path w="287" h="279">
                <a:moveTo>
                  <a:pt x="0" y="279"/>
                </a:moveTo>
                <a:cubicBezTo>
                  <a:pt x="101" y="193"/>
                  <a:pt x="198" y="100"/>
                  <a:pt x="287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13"/>
          <p:cNvSpPr/>
          <p:nvPr/>
        </p:nvSpPr>
        <p:spPr>
          <a:xfrm>
            <a:off x="888840" y="0"/>
            <a:ext cx="3230280" cy="6843240"/>
          </a:xfrm>
          <a:custGeom>
            <a:avLst/>
            <a:gdLst/>
            <a:ahLst/>
            <a:cxnLst/>
            <a:rect l="l" t="t" r="r" b="b"/>
            <a:pathLst>
              <a:path w="680" h="1440">
                <a:moveTo>
                  <a:pt x="680" y="0"/>
                </a:moveTo>
                <a:cubicBezTo>
                  <a:pt x="257" y="265"/>
                  <a:pt x="0" y="1026"/>
                  <a:pt x="337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14"/>
          <p:cNvSpPr/>
          <p:nvPr/>
        </p:nvSpPr>
        <p:spPr>
          <a:xfrm>
            <a:off x="10979280" y="5694480"/>
            <a:ext cx="1186920" cy="1149120"/>
          </a:xfrm>
          <a:custGeom>
            <a:avLst/>
            <a:gdLst/>
            <a:ahLst/>
            <a:cxnLst/>
            <a:rect l="l" t="t" r="r" b="b"/>
            <a:pathLst>
              <a:path w="250" h="242">
                <a:moveTo>
                  <a:pt x="0" y="242"/>
                </a:moveTo>
                <a:cubicBezTo>
                  <a:pt x="88" y="166"/>
                  <a:pt x="172" y="85"/>
                  <a:pt x="25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15"/>
          <p:cNvSpPr/>
          <p:nvPr/>
        </p:nvSpPr>
        <p:spPr>
          <a:xfrm>
            <a:off x="484200" y="0"/>
            <a:ext cx="3420720" cy="6843240"/>
          </a:xfrm>
          <a:custGeom>
            <a:avLst/>
            <a:gdLst/>
            <a:ahLst/>
            <a:cxnLst/>
            <a:rect l="l" t="t" r="r" b="b"/>
            <a:pathLst>
              <a:path w="720" h="1440">
                <a:moveTo>
                  <a:pt x="720" y="0"/>
                </a:moveTo>
                <a:cubicBezTo>
                  <a:pt x="316" y="282"/>
                  <a:pt x="0" y="1018"/>
                  <a:pt x="362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16"/>
          <p:cNvSpPr/>
          <p:nvPr/>
        </p:nvSpPr>
        <p:spPr>
          <a:xfrm>
            <a:off x="11287080" y="6049800"/>
            <a:ext cx="879120" cy="793440"/>
          </a:xfrm>
          <a:custGeom>
            <a:avLst/>
            <a:gdLst/>
            <a:ahLst/>
            <a:cxnLst/>
            <a:rect l="l" t="t" r="r" b="b"/>
            <a:pathLst>
              <a:path w="185" h="167">
                <a:moveTo>
                  <a:pt x="0" y="167"/>
                </a:moveTo>
                <a:cubicBezTo>
                  <a:pt x="63" y="114"/>
                  <a:pt x="125" y="58"/>
                  <a:pt x="185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17"/>
          <p:cNvSpPr/>
          <p:nvPr/>
        </p:nvSpPr>
        <p:spPr>
          <a:xfrm>
            <a:off x="598320" y="0"/>
            <a:ext cx="2717280" cy="6843240"/>
          </a:xfrm>
          <a:custGeom>
            <a:avLst/>
            <a:gdLst/>
            <a:ahLst/>
            <a:cxnLst/>
            <a:rect l="l" t="t" r="r" b="b"/>
            <a:pathLst>
              <a:path w="572" h="1440">
                <a:moveTo>
                  <a:pt x="572" y="0"/>
                </a:moveTo>
                <a:cubicBezTo>
                  <a:pt x="213" y="320"/>
                  <a:pt x="0" y="979"/>
                  <a:pt x="164" y="1440"/>
                </a:cubicBezTo>
              </a:path>
            </a:pathLst>
          </a:custGeom>
          <a:noFill/>
          <a:ln w="12600">
            <a:solidFill>
              <a:schemeClr val="dk1">
                <a:alpha val="20000"/>
              </a:schemeClr>
            </a:solidFill>
            <a:custDash>
              <a:ds d="400000" sp="300000"/>
              <a:ds d="1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18"/>
          <p:cNvSpPr/>
          <p:nvPr/>
        </p:nvSpPr>
        <p:spPr>
          <a:xfrm>
            <a:off x="262080" y="0"/>
            <a:ext cx="2944440" cy="6843240"/>
          </a:xfrm>
          <a:custGeom>
            <a:avLst/>
            <a:gdLst/>
            <a:ahLst/>
            <a:cxnLst/>
            <a:rect l="l" t="t" r="r" b="b"/>
            <a:pathLst>
              <a:path w="620" h="1440">
                <a:moveTo>
                  <a:pt x="620" y="0"/>
                </a:moveTo>
                <a:cubicBezTo>
                  <a:pt x="248" y="325"/>
                  <a:pt x="0" y="960"/>
                  <a:pt x="186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10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19"/>
          <p:cNvSpPr/>
          <p:nvPr/>
        </p:nvSpPr>
        <p:spPr>
          <a:xfrm>
            <a:off x="-417600" y="0"/>
            <a:ext cx="2403000" cy="6843240"/>
          </a:xfrm>
          <a:custGeom>
            <a:avLst/>
            <a:gdLst/>
            <a:ahLst/>
            <a:cxnLst/>
            <a:rect l="l" t="t" r="r" b="b"/>
            <a:pathLst>
              <a:path w="506" h="1440">
                <a:moveTo>
                  <a:pt x="506" y="0"/>
                </a:moveTo>
                <a:cubicBezTo>
                  <a:pt x="109" y="356"/>
                  <a:pt x="0" y="943"/>
                  <a:pt x="171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20"/>
          <p:cNvSpPr/>
          <p:nvPr/>
        </p:nvSpPr>
        <p:spPr>
          <a:xfrm>
            <a:off x="14400" y="9360"/>
            <a:ext cx="1771200" cy="3198600"/>
          </a:xfrm>
          <a:custGeom>
            <a:avLst/>
            <a:gdLst/>
            <a:ahLst/>
            <a:cxnLst/>
            <a:rect l="l" t="t" r="r" b="b"/>
            <a:pathLst>
              <a:path w="373" h="673">
                <a:moveTo>
                  <a:pt x="373" y="0"/>
                </a:moveTo>
                <a:cubicBezTo>
                  <a:pt x="175" y="183"/>
                  <a:pt x="51" y="409"/>
                  <a:pt x="0" y="673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21"/>
          <p:cNvSpPr/>
          <p:nvPr/>
        </p:nvSpPr>
        <p:spPr>
          <a:xfrm>
            <a:off x="4680" y="6016680"/>
            <a:ext cx="213840" cy="826560"/>
          </a:xfrm>
          <a:custGeom>
            <a:avLst/>
            <a:gdLst/>
            <a:ahLst/>
            <a:cxnLst/>
            <a:rect l="l" t="t" r="r" b="b"/>
            <a:pathLst>
              <a:path w="45" h="174">
                <a:moveTo>
                  <a:pt x="0" y="0"/>
                </a:moveTo>
                <a:cubicBezTo>
                  <a:pt x="11" y="59"/>
                  <a:pt x="26" y="118"/>
                  <a:pt x="45" y="174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22"/>
          <p:cNvSpPr/>
          <p:nvPr/>
        </p:nvSpPr>
        <p:spPr>
          <a:xfrm>
            <a:off x="14400" y="0"/>
            <a:ext cx="1561680" cy="2228400"/>
          </a:xfrm>
          <a:custGeom>
            <a:avLst/>
            <a:gdLst/>
            <a:ahLst/>
            <a:cxnLst/>
            <a:rect l="l" t="t" r="r" b="b"/>
            <a:pathLst>
              <a:path w="329" h="469">
                <a:moveTo>
                  <a:pt x="329" y="0"/>
                </a:moveTo>
                <a:cubicBezTo>
                  <a:pt x="189" y="133"/>
                  <a:pt x="69" y="288"/>
                  <a:pt x="0" y="469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23"/>
          <p:cNvSpPr/>
          <p:nvPr/>
        </p:nvSpPr>
        <p:spPr>
          <a:xfrm>
            <a:off x="800280" y="1699560"/>
            <a:ext cx="3674160" cy="502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24"/>
          <p:cNvSpPr/>
          <p:nvPr/>
        </p:nvSpPr>
        <p:spPr>
          <a:xfrm rot="10800000">
            <a:off x="2798640" y="5169960"/>
            <a:ext cx="315720" cy="2721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25"/>
          <p:cNvSpPr/>
          <p:nvPr/>
        </p:nvSpPr>
        <p:spPr>
          <a:xfrm>
            <a:off x="806400" y="2275560"/>
            <a:ext cx="3668040" cy="2624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TextShape 26"/>
          <p:cNvSpPr txBox="1"/>
          <p:nvPr/>
        </p:nvSpPr>
        <p:spPr>
          <a:xfrm>
            <a:off x="905040" y="2415240"/>
            <a:ext cx="3451320" cy="23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s-CO" sz="4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DATOS CLÍNICOS </a:t>
            </a:r>
            <a:endParaRPr lang="es-CO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TextShape 27"/>
          <p:cNvSpPr txBox="1"/>
          <p:nvPr/>
        </p:nvSpPr>
        <p:spPr>
          <a:xfrm>
            <a:off x="5135400" y="1168920"/>
            <a:ext cx="6623280" cy="5275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28600" indent="-228240" algn="just">
              <a:lnSpc>
                <a:spcPct val="90000"/>
              </a:lnSpc>
              <a:buClr>
                <a:srgbClr val="000000"/>
              </a:buClr>
              <a:buFont typeface="Arial"/>
              <a:buChar char="-"/>
            </a:pPr>
            <a:r>
              <a:rPr lang="es-CO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Antecedentes Personales:</a:t>
            </a:r>
          </a:p>
          <a:p>
            <a:pPr marL="914400" lvl="1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CO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Wolff </a:t>
            </a:r>
            <a:r>
              <a:rPr lang="es-CO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</a:t>
            </a:r>
            <a:r>
              <a:rPr lang="es-CO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arkinson White diagnosticado el 29 de marzo de 2022 en contexto de episodios reiterados de palpitaciones y </a:t>
            </a:r>
            <a:r>
              <a:rPr lang="es-CO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disconfort</a:t>
            </a:r>
            <a:r>
              <a:rPr lang="es-CO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torácico. Con ergometría positiva.</a:t>
            </a:r>
          </a:p>
          <a:p>
            <a:pPr marL="914400" lvl="1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CO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algn="just">
              <a:lnSpc>
                <a:spcPct val="90000"/>
              </a:lnSpc>
            </a:pPr>
            <a:r>
              <a:rPr lang="es-CO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Antecedentes </a:t>
            </a:r>
            <a:r>
              <a:rPr lang="es-CO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patológicos: </a:t>
            </a:r>
          </a:p>
          <a:p>
            <a:pPr marL="914400" lvl="1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CO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Obesidad desde los 8 años en tratamiento, actualmente sobrepeso en percentil 95. </a:t>
            </a:r>
          </a:p>
          <a:p>
            <a:pPr marL="914400" lvl="1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CO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</a:t>
            </a:r>
            <a:r>
              <a:rPr lang="es-CO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ipotiroidismo subclínico (TSH </a:t>
            </a:r>
            <a:r>
              <a:rPr lang="es-CO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7,16 / </a:t>
            </a:r>
            <a:r>
              <a:rPr lang="es-CO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T4 1,49)</a:t>
            </a:r>
          </a:p>
          <a:p>
            <a:pPr lvl="1" algn="just">
              <a:lnSpc>
                <a:spcPct val="90000"/>
              </a:lnSpc>
            </a:pPr>
            <a:endParaRPr lang="es-CO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algn="just">
              <a:lnSpc>
                <a:spcPct val="90000"/>
              </a:lnSpc>
            </a:pPr>
            <a:r>
              <a:rPr lang="es-CO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Antecedentes Farmacológicos:</a:t>
            </a:r>
          </a:p>
          <a:p>
            <a:pPr lvl="1" algn="just">
              <a:lnSpc>
                <a:spcPct val="90000"/>
              </a:lnSpc>
            </a:pPr>
            <a:r>
              <a:rPr lang="es-CO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flecainida</a:t>
            </a:r>
            <a:r>
              <a:rPr lang="es-CO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50 mg cada 12 horas</a:t>
            </a:r>
          </a:p>
          <a:p>
            <a:pPr algn="just">
              <a:lnSpc>
                <a:spcPct val="90000"/>
              </a:lnSpc>
            </a:pPr>
            <a:endParaRPr lang="es-CO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buClr>
                <a:srgbClr val="000000"/>
              </a:buClr>
              <a:buFont typeface="Arial"/>
              <a:buChar char="-"/>
            </a:pPr>
            <a:r>
              <a:rPr lang="es-CO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AF: nada a destacar. </a:t>
            </a: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0" y="28136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2"/>
          <p:cNvSpPr/>
          <p:nvPr/>
        </p:nvSpPr>
        <p:spPr>
          <a:xfrm>
            <a:off x="1306440" y="0"/>
            <a:ext cx="3862080" cy="6843240"/>
          </a:xfrm>
          <a:custGeom>
            <a:avLst/>
            <a:gdLst/>
            <a:ahLst/>
            <a:cxnLst/>
            <a:rect l="l" t="t" r="r" b="b"/>
            <a:pathLst>
              <a:path w="813" h="1440">
                <a:moveTo>
                  <a:pt x="813" y="0"/>
                </a:moveTo>
                <a:cubicBezTo>
                  <a:pt x="331" y="221"/>
                  <a:pt x="0" y="1039"/>
                  <a:pt x="435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3"/>
          <p:cNvSpPr/>
          <p:nvPr/>
        </p:nvSpPr>
        <p:spPr>
          <a:xfrm>
            <a:off x="10626840" y="9360"/>
            <a:ext cx="1539360" cy="555120"/>
          </a:xfrm>
          <a:custGeom>
            <a:avLst/>
            <a:gdLst/>
            <a:ahLst/>
            <a:cxnLst/>
            <a:rect l="l" t="t" r="r" b="b"/>
            <a:pathLst>
              <a:path w="324" h="117">
                <a:moveTo>
                  <a:pt x="324" y="117"/>
                </a:moveTo>
                <a:cubicBezTo>
                  <a:pt x="223" y="64"/>
                  <a:pt x="107" y="28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4"/>
          <p:cNvSpPr/>
          <p:nvPr/>
        </p:nvSpPr>
        <p:spPr>
          <a:xfrm>
            <a:off x="10247400" y="5013360"/>
            <a:ext cx="1918800" cy="1829880"/>
          </a:xfrm>
          <a:custGeom>
            <a:avLst/>
            <a:gdLst/>
            <a:ahLst/>
            <a:cxnLst/>
            <a:rect l="l" t="t" r="r" b="b"/>
            <a:pathLst>
              <a:path w="404" h="385">
                <a:moveTo>
                  <a:pt x="0" y="385"/>
                </a:moveTo>
                <a:cubicBezTo>
                  <a:pt x="146" y="272"/>
                  <a:pt x="285" y="142"/>
                  <a:pt x="404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5"/>
          <p:cNvSpPr/>
          <p:nvPr/>
        </p:nvSpPr>
        <p:spPr>
          <a:xfrm>
            <a:off x="1120680" y="0"/>
            <a:ext cx="3676320" cy="6843240"/>
          </a:xfrm>
          <a:custGeom>
            <a:avLst/>
            <a:gdLst/>
            <a:ahLst/>
            <a:cxnLst/>
            <a:rect l="l" t="t" r="r" b="b"/>
            <a:pathLst>
              <a:path w="774" h="1440">
                <a:moveTo>
                  <a:pt x="774" y="0"/>
                </a:moveTo>
                <a:cubicBezTo>
                  <a:pt x="312" y="240"/>
                  <a:pt x="0" y="1034"/>
                  <a:pt x="411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6"/>
          <p:cNvSpPr/>
          <p:nvPr/>
        </p:nvSpPr>
        <p:spPr>
          <a:xfrm>
            <a:off x="11202840" y="9360"/>
            <a:ext cx="963360" cy="366480"/>
          </a:xfrm>
          <a:custGeom>
            <a:avLst/>
            <a:gdLst/>
            <a:ahLst/>
            <a:cxnLst/>
            <a:rect l="l" t="t" r="r" b="b"/>
            <a:pathLst>
              <a:path w="203" h="77">
                <a:moveTo>
                  <a:pt x="203" y="77"/>
                </a:moveTo>
                <a:cubicBezTo>
                  <a:pt x="138" y="46"/>
                  <a:pt x="68" y="21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7"/>
          <p:cNvSpPr/>
          <p:nvPr/>
        </p:nvSpPr>
        <p:spPr>
          <a:xfrm>
            <a:off x="10495080" y="5275440"/>
            <a:ext cx="1666440" cy="1577520"/>
          </a:xfrm>
          <a:custGeom>
            <a:avLst/>
            <a:gdLst/>
            <a:ahLst/>
            <a:cxnLst/>
            <a:rect l="l" t="t" r="r" b="b"/>
            <a:pathLst>
              <a:path w="351" h="332">
                <a:moveTo>
                  <a:pt x="0" y="332"/>
                </a:moveTo>
                <a:cubicBezTo>
                  <a:pt x="125" y="232"/>
                  <a:pt x="245" y="121"/>
                  <a:pt x="351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8"/>
          <p:cNvSpPr/>
          <p:nvPr/>
        </p:nvSpPr>
        <p:spPr>
          <a:xfrm>
            <a:off x="1001880" y="0"/>
            <a:ext cx="3620880" cy="6843240"/>
          </a:xfrm>
          <a:custGeom>
            <a:avLst/>
            <a:gdLst/>
            <a:ahLst/>
            <a:cxnLst/>
            <a:rect l="l" t="t" r="r" b="b"/>
            <a:pathLst>
              <a:path w="762" h="1440">
                <a:moveTo>
                  <a:pt x="762" y="0"/>
                </a:moveTo>
                <a:cubicBezTo>
                  <a:pt x="308" y="245"/>
                  <a:pt x="0" y="1033"/>
                  <a:pt x="403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9"/>
          <p:cNvSpPr/>
          <p:nvPr/>
        </p:nvSpPr>
        <p:spPr>
          <a:xfrm>
            <a:off x="11501280" y="9360"/>
            <a:ext cx="664920" cy="256680"/>
          </a:xfrm>
          <a:custGeom>
            <a:avLst/>
            <a:gdLst/>
            <a:ahLst/>
            <a:cxnLst/>
            <a:rect l="l" t="t" r="r" b="b"/>
            <a:pathLst>
              <a:path w="140" h="54">
                <a:moveTo>
                  <a:pt x="140" y="54"/>
                </a:moveTo>
                <a:cubicBezTo>
                  <a:pt x="95" y="34"/>
                  <a:pt x="48" y="16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10"/>
          <p:cNvSpPr/>
          <p:nvPr/>
        </p:nvSpPr>
        <p:spPr>
          <a:xfrm>
            <a:off x="10640880" y="5408640"/>
            <a:ext cx="1525320" cy="1434600"/>
          </a:xfrm>
          <a:custGeom>
            <a:avLst/>
            <a:gdLst/>
            <a:ahLst/>
            <a:cxnLst/>
            <a:rect l="l" t="t" r="r" b="b"/>
            <a:pathLst>
              <a:path w="321" h="302">
                <a:moveTo>
                  <a:pt x="0" y="302"/>
                </a:moveTo>
                <a:cubicBezTo>
                  <a:pt x="114" y="210"/>
                  <a:pt x="223" y="109"/>
                  <a:pt x="321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11"/>
          <p:cNvSpPr/>
          <p:nvPr/>
        </p:nvSpPr>
        <p:spPr>
          <a:xfrm>
            <a:off x="1001880" y="0"/>
            <a:ext cx="3244320" cy="6843240"/>
          </a:xfrm>
          <a:custGeom>
            <a:avLst/>
            <a:gdLst/>
            <a:ahLst/>
            <a:cxnLst/>
            <a:rect l="l" t="t" r="r" b="b"/>
            <a:pathLst>
              <a:path w="683" h="1440">
                <a:moveTo>
                  <a:pt x="683" y="0"/>
                </a:moveTo>
                <a:cubicBezTo>
                  <a:pt x="258" y="256"/>
                  <a:pt x="0" y="1041"/>
                  <a:pt x="355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12"/>
          <p:cNvSpPr/>
          <p:nvPr/>
        </p:nvSpPr>
        <p:spPr>
          <a:xfrm>
            <a:off x="10802880" y="5518080"/>
            <a:ext cx="1363320" cy="1325160"/>
          </a:xfrm>
          <a:custGeom>
            <a:avLst/>
            <a:gdLst/>
            <a:ahLst/>
            <a:cxnLst/>
            <a:rect l="l" t="t" r="r" b="b"/>
            <a:pathLst>
              <a:path w="287" h="279">
                <a:moveTo>
                  <a:pt x="0" y="279"/>
                </a:moveTo>
                <a:cubicBezTo>
                  <a:pt x="101" y="193"/>
                  <a:pt x="198" y="100"/>
                  <a:pt x="287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13"/>
          <p:cNvSpPr/>
          <p:nvPr/>
        </p:nvSpPr>
        <p:spPr>
          <a:xfrm>
            <a:off x="888840" y="0"/>
            <a:ext cx="3230280" cy="6843240"/>
          </a:xfrm>
          <a:custGeom>
            <a:avLst/>
            <a:gdLst/>
            <a:ahLst/>
            <a:cxnLst/>
            <a:rect l="l" t="t" r="r" b="b"/>
            <a:pathLst>
              <a:path w="680" h="1440">
                <a:moveTo>
                  <a:pt x="680" y="0"/>
                </a:moveTo>
                <a:cubicBezTo>
                  <a:pt x="257" y="265"/>
                  <a:pt x="0" y="1026"/>
                  <a:pt x="337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14"/>
          <p:cNvSpPr/>
          <p:nvPr/>
        </p:nvSpPr>
        <p:spPr>
          <a:xfrm>
            <a:off x="10979280" y="5694480"/>
            <a:ext cx="1186920" cy="1149120"/>
          </a:xfrm>
          <a:custGeom>
            <a:avLst/>
            <a:gdLst/>
            <a:ahLst/>
            <a:cxnLst/>
            <a:rect l="l" t="t" r="r" b="b"/>
            <a:pathLst>
              <a:path w="250" h="242">
                <a:moveTo>
                  <a:pt x="0" y="242"/>
                </a:moveTo>
                <a:cubicBezTo>
                  <a:pt x="88" y="166"/>
                  <a:pt x="172" y="85"/>
                  <a:pt x="25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15"/>
          <p:cNvSpPr/>
          <p:nvPr/>
        </p:nvSpPr>
        <p:spPr>
          <a:xfrm>
            <a:off x="484200" y="0"/>
            <a:ext cx="3420720" cy="6843240"/>
          </a:xfrm>
          <a:custGeom>
            <a:avLst/>
            <a:gdLst/>
            <a:ahLst/>
            <a:cxnLst/>
            <a:rect l="l" t="t" r="r" b="b"/>
            <a:pathLst>
              <a:path w="720" h="1440">
                <a:moveTo>
                  <a:pt x="720" y="0"/>
                </a:moveTo>
                <a:cubicBezTo>
                  <a:pt x="316" y="282"/>
                  <a:pt x="0" y="1018"/>
                  <a:pt x="362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16"/>
          <p:cNvSpPr/>
          <p:nvPr/>
        </p:nvSpPr>
        <p:spPr>
          <a:xfrm>
            <a:off x="11287080" y="6049800"/>
            <a:ext cx="879120" cy="793440"/>
          </a:xfrm>
          <a:custGeom>
            <a:avLst/>
            <a:gdLst/>
            <a:ahLst/>
            <a:cxnLst/>
            <a:rect l="l" t="t" r="r" b="b"/>
            <a:pathLst>
              <a:path w="185" h="167">
                <a:moveTo>
                  <a:pt x="0" y="167"/>
                </a:moveTo>
                <a:cubicBezTo>
                  <a:pt x="63" y="114"/>
                  <a:pt x="125" y="58"/>
                  <a:pt x="185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17"/>
          <p:cNvSpPr/>
          <p:nvPr/>
        </p:nvSpPr>
        <p:spPr>
          <a:xfrm>
            <a:off x="598320" y="0"/>
            <a:ext cx="2717280" cy="6843240"/>
          </a:xfrm>
          <a:custGeom>
            <a:avLst/>
            <a:gdLst/>
            <a:ahLst/>
            <a:cxnLst/>
            <a:rect l="l" t="t" r="r" b="b"/>
            <a:pathLst>
              <a:path w="572" h="1440">
                <a:moveTo>
                  <a:pt x="572" y="0"/>
                </a:moveTo>
                <a:cubicBezTo>
                  <a:pt x="213" y="320"/>
                  <a:pt x="0" y="979"/>
                  <a:pt x="164" y="1440"/>
                </a:cubicBezTo>
              </a:path>
            </a:pathLst>
          </a:custGeom>
          <a:noFill/>
          <a:ln w="12600">
            <a:solidFill>
              <a:schemeClr val="dk1">
                <a:alpha val="20000"/>
              </a:schemeClr>
            </a:solidFill>
            <a:custDash>
              <a:ds d="400000" sp="300000"/>
              <a:ds d="1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18"/>
          <p:cNvSpPr/>
          <p:nvPr/>
        </p:nvSpPr>
        <p:spPr>
          <a:xfrm>
            <a:off x="262080" y="0"/>
            <a:ext cx="2944440" cy="6843240"/>
          </a:xfrm>
          <a:custGeom>
            <a:avLst/>
            <a:gdLst/>
            <a:ahLst/>
            <a:cxnLst/>
            <a:rect l="l" t="t" r="r" b="b"/>
            <a:pathLst>
              <a:path w="620" h="1440">
                <a:moveTo>
                  <a:pt x="620" y="0"/>
                </a:moveTo>
                <a:cubicBezTo>
                  <a:pt x="248" y="325"/>
                  <a:pt x="0" y="960"/>
                  <a:pt x="186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10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19"/>
          <p:cNvSpPr/>
          <p:nvPr/>
        </p:nvSpPr>
        <p:spPr>
          <a:xfrm>
            <a:off x="-417600" y="0"/>
            <a:ext cx="2403000" cy="6843240"/>
          </a:xfrm>
          <a:custGeom>
            <a:avLst/>
            <a:gdLst/>
            <a:ahLst/>
            <a:cxnLst/>
            <a:rect l="l" t="t" r="r" b="b"/>
            <a:pathLst>
              <a:path w="506" h="1440">
                <a:moveTo>
                  <a:pt x="506" y="0"/>
                </a:moveTo>
                <a:cubicBezTo>
                  <a:pt x="109" y="356"/>
                  <a:pt x="0" y="943"/>
                  <a:pt x="171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20"/>
          <p:cNvSpPr/>
          <p:nvPr/>
        </p:nvSpPr>
        <p:spPr>
          <a:xfrm>
            <a:off x="14400" y="9360"/>
            <a:ext cx="1771200" cy="3198600"/>
          </a:xfrm>
          <a:custGeom>
            <a:avLst/>
            <a:gdLst/>
            <a:ahLst/>
            <a:cxnLst/>
            <a:rect l="l" t="t" r="r" b="b"/>
            <a:pathLst>
              <a:path w="373" h="673">
                <a:moveTo>
                  <a:pt x="373" y="0"/>
                </a:moveTo>
                <a:cubicBezTo>
                  <a:pt x="175" y="183"/>
                  <a:pt x="51" y="409"/>
                  <a:pt x="0" y="673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21"/>
          <p:cNvSpPr/>
          <p:nvPr/>
        </p:nvSpPr>
        <p:spPr>
          <a:xfrm>
            <a:off x="4680" y="6016680"/>
            <a:ext cx="213840" cy="826560"/>
          </a:xfrm>
          <a:custGeom>
            <a:avLst/>
            <a:gdLst/>
            <a:ahLst/>
            <a:cxnLst/>
            <a:rect l="l" t="t" r="r" b="b"/>
            <a:pathLst>
              <a:path w="45" h="174">
                <a:moveTo>
                  <a:pt x="0" y="0"/>
                </a:moveTo>
                <a:cubicBezTo>
                  <a:pt x="11" y="59"/>
                  <a:pt x="26" y="118"/>
                  <a:pt x="45" y="174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22"/>
          <p:cNvSpPr/>
          <p:nvPr/>
        </p:nvSpPr>
        <p:spPr>
          <a:xfrm>
            <a:off x="14400" y="0"/>
            <a:ext cx="1561680" cy="2228400"/>
          </a:xfrm>
          <a:custGeom>
            <a:avLst/>
            <a:gdLst/>
            <a:ahLst/>
            <a:cxnLst/>
            <a:rect l="l" t="t" r="r" b="b"/>
            <a:pathLst>
              <a:path w="329" h="469">
                <a:moveTo>
                  <a:pt x="329" y="0"/>
                </a:moveTo>
                <a:cubicBezTo>
                  <a:pt x="189" y="133"/>
                  <a:pt x="69" y="288"/>
                  <a:pt x="0" y="469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23"/>
          <p:cNvSpPr/>
          <p:nvPr/>
        </p:nvSpPr>
        <p:spPr>
          <a:xfrm>
            <a:off x="800280" y="1699560"/>
            <a:ext cx="3674160" cy="502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s-UY" sz="2400" dirty="0"/>
              <a:t>HOSPITAL DE PANDO</a:t>
            </a:r>
          </a:p>
        </p:txBody>
      </p:sp>
      <p:sp>
        <p:nvSpPr>
          <p:cNvPr id="157" name="CustomShape 24"/>
          <p:cNvSpPr/>
          <p:nvPr/>
        </p:nvSpPr>
        <p:spPr>
          <a:xfrm rot="10800000">
            <a:off x="2798640" y="5169960"/>
            <a:ext cx="315720" cy="2721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25"/>
          <p:cNvSpPr/>
          <p:nvPr/>
        </p:nvSpPr>
        <p:spPr>
          <a:xfrm>
            <a:off x="806400" y="2275560"/>
            <a:ext cx="3668040" cy="2624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TextShape 26"/>
          <p:cNvSpPr txBox="1"/>
          <p:nvPr/>
        </p:nvSpPr>
        <p:spPr>
          <a:xfrm>
            <a:off x="905040" y="2415240"/>
            <a:ext cx="3451320" cy="23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s-CO" sz="4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EXAMEN FÍSICO AL INGRESO 
</a:t>
            </a:r>
            <a:endParaRPr lang="es-CO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0" name="TextShape 27"/>
          <p:cNvSpPr txBox="1"/>
          <p:nvPr/>
        </p:nvSpPr>
        <p:spPr>
          <a:xfrm>
            <a:off x="4923180" y="646200"/>
            <a:ext cx="6525000" cy="5937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es-CO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s-CO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s-CO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r>
              <a:rPr lang="es-CO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TEP inestable  ( por palidez), regular estado general (por dolor),  FC </a:t>
            </a:r>
            <a:r>
              <a:rPr lang="es-CO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80</a:t>
            </a:r>
            <a:r>
              <a:rPr lang="es-CO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CO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lpm</a:t>
            </a:r>
            <a:r>
              <a:rPr lang="es-CO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FR 19 rpm. </a:t>
            </a:r>
            <a:r>
              <a:rPr lang="es-CO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hay datos de PA, SatO2, TR.</a:t>
            </a:r>
            <a:endParaRPr lang="es-CO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r>
              <a:rPr lang="es-CO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Piel con </a:t>
            </a:r>
            <a:r>
              <a:rPr lang="es-CO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</a:t>
            </a:r>
            <a:r>
              <a:rPr lang="es-CO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alidez generalizada, mucosas </a:t>
            </a:r>
            <a:r>
              <a:rPr lang="es-CO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normocoloreadas</a:t>
            </a:r>
            <a:r>
              <a:rPr lang="es-CO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</a:p>
          <a:p>
            <a:pPr algn="just">
              <a:lnSpc>
                <a:spcPct val="90000"/>
              </a:lnSpc>
            </a:pPr>
            <a:endParaRPr lang="es-CO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r>
              <a:rPr lang="es-CO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Tórax simétrico, sin dolor a la palpación. </a:t>
            </a:r>
          </a:p>
          <a:p>
            <a:pPr algn="just">
              <a:lnSpc>
                <a:spcPct val="90000"/>
              </a:lnSpc>
            </a:pPr>
            <a:r>
              <a:rPr lang="es-CO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CV Ritmo Regular 80 </a:t>
            </a:r>
            <a:r>
              <a:rPr lang="es-CO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cpm</a:t>
            </a:r>
            <a:r>
              <a:rPr lang="es-CO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ruidos bien golpeados, </a:t>
            </a:r>
            <a:r>
              <a:rPr lang="es-CO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se auscultan soplos en ningún foco</a:t>
            </a:r>
            <a:r>
              <a:rPr lang="es-CO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no frémito, no roce pericárdico, punta normo posicionada, pulsos presentes simétricos perfusión distal menor a 2 segundos.  </a:t>
            </a:r>
          </a:p>
          <a:p>
            <a:pPr algn="just">
              <a:lnSpc>
                <a:spcPct val="90000"/>
              </a:lnSpc>
            </a:pPr>
            <a:endParaRPr lang="es-CO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r>
              <a:rPr lang="es-CO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PP MAV+/+ sin estertores, sin </a:t>
            </a:r>
            <a:r>
              <a:rPr lang="es-CO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síndrome funcional respiratorio.</a:t>
            </a:r>
            <a:endParaRPr lang="es-CO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r>
              <a:rPr lang="es-CO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ABD: </a:t>
            </a:r>
            <a:r>
              <a:rPr lang="es-CO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</a:t>
            </a:r>
            <a:r>
              <a:rPr lang="es-CO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imétrico, blando, depresible, indoloro sin visceromegalias, no se palpan tumoraciones</a:t>
            </a:r>
          </a:p>
          <a:p>
            <a:pPr algn="just">
              <a:lnSpc>
                <a:spcPct val="90000"/>
              </a:lnSpc>
            </a:pPr>
            <a:endParaRPr lang="es-CO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r>
              <a:rPr lang="es-CO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PNM: Glasgow 15, sin signos de focalización. </a:t>
            </a: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77AEF65-4034-477E-AFC9-571EEFB26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Calibri" panose="020F0502020204030204" pitchFamily="34" charset="0"/>
                <a:cs typeface="Calibri" panose="020F0502020204030204" pitchFamily="34" charset="0"/>
              </a:rPr>
              <a:t>PLANTEOS: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51E3253-573F-482E-B359-0A6CDFDE0A14}"/>
              </a:ext>
            </a:extLst>
          </p:cNvPr>
          <p:cNvSpPr txBox="1"/>
          <p:nvPr/>
        </p:nvSpPr>
        <p:spPr>
          <a:xfrm>
            <a:off x="1191062" y="1690200"/>
            <a:ext cx="87641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sz="3200" dirty="0"/>
              <a:t>Wolff Parkinson White en tratamiento con </a:t>
            </a:r>
            <a:r>
              <a:rPr lang="es-CO" sz="3200" dirty="0" err="1"/>
              <a:t>flecainida</a:t>
            </a:r>
            <a:r>
              <a:rPr lang="es-CO" sz="3200" dirty="0"/>
              <a:t> (desde </a:t>
            </a:r>
            <a:r>
              <a:rPr lang="es-CO" sz="3200" dirty="0" smtClean="0"/>
              <a:t>29/03/2022</a:t>
            </a:r>
            <a:r>
              <a:rPr lang="es-CO" sz="3200" dirty="0"/>
              <a:t>)</a:t>
            </a:r>
          </a:p>
          <a:p>
            <a:pPr marL="285750" indent="-285750">
              <a:buFontTx/>
              <a:buChar char="-"/>
            </a:pPr>
            <a:endParaRPr lang="es-CO" sz="3600" dirty="0"/>
          </a:p>
          <a:p>
            <a:pPr marL="285750" indent="-285750">
              <a:buFontTx/>
              <a:buChar char="-"/>
            </a:pPr>
            <a:r>
              <a:rPr lang="es-CO" sz="3200" dirty="0"/>
              <a:t>Síncope </a:t>
            </a:r>
          </a:p>
          <a:p>
            <a:pPr marL="285750" indent="-285750">
              <a:buFontTx/>
              <a:buChar char="-"/>
            </a:pPr>
            <a:endParaRPr lang="es-CO" sz="3600" dirty="0"/>
          </a:p>
          <a:p>
            <a:pPr marL="285750" indent="-285750">
              <a:buFontTx/>
              <a:buChar char="-"/>
            </a:pPr>
            <a:endParaRPr lang="es-CO" sz="3600" dirty="0"/>
          </a:p>
          <a:p>
            <a:pPr marL="285750" indent="-285750">
              <a:buFontTx/>
              <a:buChar char="-"/>
            </a:pPr>
            <a:r>
              <a:rPr lang="es-CO" sz="3200" dirty="0"/>
              <a:t>Dolor torácico </a:t>
            </a:r>
          </a:p>
          <a:p>
            <a:endParaRPr lang="es-CO" sz="3600" dirty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="" xmlns:a16="http://schemas.microsoft.com/office/drawing/2014/main" id="{F9682F09-0009-413F-8642-D8516CFB7A1D}"/>
              </a:ext>
            </a:extLst>
          </p:cNvPr>
          <p:cNvCxnSpPr/>
          <p:nvPr/>
        </p:nvCxnSpPr>
        <p:spPr>
          <a:xfrm flipV="1">
            <a:off x="3132404" y="3155498"/>
            <a:ext cx="576775" cy="342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="" xmlns:a16="http://schemas.microsoft.com/office/drawing/2014/main" id="{AC8BD4BD-DD09-45DC-BAFA-F6BF25152D86}"/>
              </a:ext>
            </a:extLst>
          </p:cNvPr>
          <p:cNvCxnSpPr/>
          <p:nvPr/>
        </p:nvCxnSpPr>
        <p:spPr>
          <a:xfrm>
            <a:off x="3132404" y="3621758"/>
            <a:ext cx="604911" cy="179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97A8278C-8BDC-4DFF-9BCC-4E6C1690EAD7}"/>
              </a:ext>
            </a:extLst>
          </p:cNvPr>
          <p:cNvSpPr txBox="1"/>
          <p:nvPr/>
        </p:nvSpPr>
        <p:spPr>
          <a:xfrm>
            <a:off x="3948331" y="2996693"/>
            <a:ext cx="15615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Vaso </a:t>
            </a:r>
            <a:r>
              <a:rPr lang="es-CO" dirty="0" err="1"/>
              <a:t>vagal</a:t>
            </a:r>
            <a:r>
              <a:rPr lang="es-CO" dirty="0"/>
              <a:t>?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02409B94-3129-4445-A429-CECA2F61A9AC}"/>
              </a:ext>
            </a:extLst>
          </p:cNvPr>
          <p:cNvSpPr txBox="1"/>
          <p:nvPr/>
        </p:nvSpPr>
        <p:spPr>
          <a:xfrm>
            <a:off x="3948331" y="3497054"/>
            <a:ext cx="299641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Cardiogénico por taquicardia mal tolerada?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="" xmlns:a16="http://schemas.microsoft.com/office/drawing/2014/main" id="{19A59F17-7396-4B1C-93D7-5A4C269C8147}"/>
              </a:ext>
            </a:extLst>
          </p:cNvPr>
          <p:cNvCxnSpPr/>
          <p:nvPr/>
        </p:nvCxnSpPr>
        <p:spPr>
          <a:xfrm flipV="1">
            <a:off x="4213276" y="4787554"/>
            <a:ext cx="576775" cy="342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="" xmlns:a16="http://schemas.microsoft.com/office/drawing/2014/main" id="{594F26BB-9953-43DE-A0D8-BD6C48705274}"/>
              </a:ext>
            </a:extLst>
          </p:cNvPr>
          <p:cNvCxnSpPr/>
          <p:nvPr/>
        </p:nvCxnSpPr>
        <p:spPr>
          <a:xfrm>
            <a:off x="4215618" y="5290954"/>
            <a:ext cx="604911" cy="179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A063E1DA-1EB4-4966-AE60-DAF0830AE8DC}"/>
              </a:ext>
            </a:extLst>
          </p:cNvPr>
          <p:cNvSpPr txBox="1"/>
          <p:nvPr/>
        </p:nvSpPr>
        <p:spPr>
          <a:xfrm>
            <a:off x="5030373" y="4521469"/>
            <a:ext cx="156151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Secundario a taquicardia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0A39DAF3-1FDB-4D01-9241-CE847673780C}"/>
              </a:ext>
            </a:extLst>
          </p:cNvPr>
          <p:cNvSpPr txBox="1"/>
          <p:nvPr/>
        </p:nvSpPr>
        <p:spPr>
          <a:xfrm>
            <a:off x="5030373" y="5361218"/>
            <a:ext cx="19999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Origen isquémico</a:t>
            </a:r>
          </a:p>
        </p:txBody>
      </p:sp>
    </p:spTree>
    <p:extLst>
      <p:ext uri="{BB962C8B-B14F-4D97-AF65-F5344CB8AC3E}">
        <p14:creationId xmlns:p14="http://schemas.microsoft.com/office/powerpoint/2010/main" val="64004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0" y="56272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1306440" y="0"/>
            <a:ext cx="3862080" cy="6843240"/>
          </a:xfrm>
          <a:custGeom>
            <a:avLst/>
            <a:gdLst/>
            <a:ahLst/>
            <a:cxnLst/>
            <a:rect l="l" t="t" r="r" b="b"/>
            <a:pathLst>
              <a:path w="813" h="1440">
                <a:moveTo>
                  <a:pt x="813" y="0"/>
                </a:moveTo>
                <a:cubicBezTo>
                  <a:pt x="331" y="221"/>
                  <a:pt x="0" y="1039"/>
                  <a:pt x="435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3"/>
          <p:cNvSpPr/>
          <p:nvPr/>
        </p:nvSpPr>
        <p:spPr>
          <a:xfrm>
            <a:off x="10626840" y="9360"/>
            <a:ext cx="1539360" cy="555120"/>
          </a:xfrm>
          <a:custGeom>
            <a:avLst/>
            <a:gdLst/>
            <a:ahLst/>
            <a:cxnLst/>
            <a:rect l="l" t="t" r="r" b="b"/>
            <a:pathLst>
              <a:path w="324" h="117">
                <a:moveTo>
                  <a:pt x="324" y="117"/>
                </a:moveTo>
                <a:cubicBezTo>
                  <a:pt x="223" y="64"/>
                  <a:pt x="107" y="28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4"/>
          <p:cNvSpPr/>
          <p:nvPr/>
        </p:nvSpPr>
        <p:spPr>
          <a:xfrm>
            <a:off x="10247400" y="5013360"/>
            <a:ext cx="1918800" cy="1829880"/>
          </a:xfrm>
          <a:custGeom>
            <a:avLst/>
            <a:gdLst/>
            <a:ahLst/>
            <a:cxnLst/>
            <a:rect l="l" t="t" r="r" b="b"/>
            <a:pathLst>
              <a:path w="404" h="385">
                <a:moveTo>
                  <a:pt x="0" y="385"/>
                </a:moveTo>
                <a:cubicBezTo>
                  <a:pt x="146" y="272"/>
                  <a:pt x="285" y="142"/>
                  <a:pt x="404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5"/>
          <p:cNvSpPr/>
          <p:nvPr/>
        </p:nvSpPr>
        <p:spPr>
          <a:xfrm>
            <a:off x="1120680" y="0"/>
            <a:ext cx="3676320" cy="6843240"/>
          </a:xfrm>
          <a:custGeom>
            <a:avLst/>
            <a:gdLst/>
            <a:ahLst/>
            <a:cxnLst/>
            <a:rect l="l" t="t" r="r" b="b"/>
            <a:pathLst>
              <a:path w="774" h="1440">
                <a:moveTo>
                  <a:pt x="774" y="0"/>
                </a:moveTo>
                <a:cubicBezTo>
                  <a:pt x="312" y="240"/>
                  <a:pt x="0" y="1034"/>
                  <a:pt x="411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6"/>
          <p:cNvSpPr/>
          <p:nvPr/>
        </p:nvSpPr>
        <p:spPr>
          <a:xfrm>
            <a:off x="11202840" y="9360"/>
            <a:ext cx="963360" cy="366480"/>
          </a:xfrm>
          <a:custGeom>
            <a:avLst/>
            <a:gdLst/>
            <a:ahLst/>
            <a:cxnLst/>
            <a:rect l="l" t="t" r="r" b="b"/>
            <a:pathLst>
              <a:path w="203" h="77">
                <a:moveTo>
                  <a:pt x="203" y="77"/>
                </a:moveTo>
                <a:cubicBezTo>
                  <a:pt x="138" y="46"/>
                  <a:pt x="68" y="21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7"/>
          <p:cNvSpPr/>
          <p:nvPr/>
        </p:nvSpPr>
        <p:spPr>
          <a:xfrm>
            <a:off x="10495080" y="5275440"/>
            <a:ext cx="1666440" cy="1577520"/>
          </a:xfrm>
          <a:custGeom>
            <a:avLst/>
            <a:gdLst/>
            <a:ahLst/>
            <a:cxnLst/>
            <a:rect l="l" t="t" r="r" b="b"/>
            <a:pathLst>
              <a:path w="351" h="332">
                <a:moveTo>
                  <a:pt x="0" y="332"/>
                </a:moveTo>
                <a:cubicBezTo>
                  <a:pt x="125" y="232"/>
                  <a:pt x="245" y="121"/>
                  <a:pt x="351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8"/>
          <p:cNvSpPr/>
          <p:nvPr/>
        </p:nvSpPr>
        <p:spPr>
          <a:xfrm>
            <a:off x="1001880" y="0"/>
            <a:ext cx="3620880" cy="6843240"/>
          </a:xfrm>
          <a:custGeom>
            <a:avLst/>
            <a:gdLst/>
            <a:ahLst/>
            <a:cxnLst/>
            <a:rect l="l" t="t" r="r" b="b"/>
            <a:pathLst>
              <a:path w="762" h="1440">
                <a:moveTo>
                  <a:pt x="762" y="0"/>
                </a:moveTo>
                <a:cubicBezTo>
                  <a:pt x="308" y="245"/>
                  <a:pt x="0" y="1033"/>
                  <a:pt x="403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9"/>
          <p:cNvSpPr/>
          <p:nvPr/>
        </p:nvSpPr>
        <p:spPr>
          <a:xfrm>
            <a:off x="11501280" y="9360"/>
            <a:ext cx="664920" cy="256680"/>
          </a:xfrm>
          <a:custGeom>
            <a:avLst/>
            <a:gdLst/>
            <a:ahLst/>
            <a:cxnLst/>
            <a:rect l="l" t="t" r="r" b="b"/>
            <a:pathLst>
              <a:path w="140" h="54">
                <a:moveTo>
                  <a:pt x="140" y="54"/>
                </a:moveTo>
                <a:cubicBezTo>
                  <a:pt x="95" y="34"/>
                  <a:pt x="48" y="16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10"/>
          <p:cNvSpPr/>
          <p:nvPr/>
        </p:nvSpPr>
        <p:spPr>
          <a:xfrm>
            <a:off x="10640880" y="5408640"/>
            <a:ext cx="1525320" cy="1434600"/>
          </a:xfrm>
          <a:custGeom>
            <a:avLst/>
            <a:gdLst/>
            <a:ahLst/>
            <a:cxnLst/>
            <a:rect l="l" t="t" r="r" b="b"/>
            <a:pathLst>
              <a:path w="321" h="302">
                <a:moveTo>
                  <a:pt x="0" y="302"/>
                </a:moveTo>
                <a:cubicBezTo>
                  <a:pt x="114" y="210"/>
                  <a:pt x="223" y="109"/>
                  <a:pt x="321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11"/>
          <p:cNvSpPr/>
          <p:nvPr/>
        </p:nvSpPr>
        <p:spPr>
          <a:xfrm>
            <a:off x="1001880" y="0"/>
            <a:ext cx="3244320" cy="6843240"/>
          </a:xfrm>
          <a:custGeom>
            <a:avLst/>
            <a:gdLst/>
            <a:ahLst/>
            <a:cxnLst/>
            <a:rect l="l" t="t" r="r" b="b"/>
            <a:pathLst>
              <a:path w="683" h="1440">
                <a:moveTo>
                  <a:pt x="683" y="0"/>
                </a:moveTo>
                <a:cubicBezTo>
                  <a:pt x="258" y="256"/>
                  <a:pt x="0" y="1041"/>
                  <a:pt x="355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12"/>
          <p:cNvSpPr/>
          <p:nvPr/>
        </p:nvSpPr>
        <p:spPr>
          <a:xfrm>
            <a:off x="10802880" y="5518080"/>
            <a:ext cx="1363320" cy="1325160"/>
          </a:xfrm>
          <a:custGeom>
            <a:avLst/>
            <a:gdLst/>
            <a:ahLst/>
            <a:cxnLst/>
            <a:rect l="l" t="t" r="r" b="b"/>
            <a:pathLst>
              <a:path w="287" h="279">
                <a:moveTo>
                  <a:pt x="0" y="279"/>
                </a:moveTo>
                <a:cubicBezTo>
                  <a:pt x="101" y="193"/>
                  <a:pt x="198" y="100"/>
                  <a:pt x="287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3"/>
          <p:cNvSpPr/>
          <p:nvPr/>
        </p:nvSpPr>
        <p:spPr>
          <a:xfrm>
            <a:off x="888840" y="0"/>
            <a:ext cx="3230280" cy="6843240"/>
          </a:xfrm>
          <a:custGeom>
            <a:avLst/>
            <a:gdLst/>
            <a:ahLst/>
            <a:cxnLst/>
            <a:rect l="l" t="t" r="r" b="b"/>
            <a:pathLst>
              <a:path w="680" h="1440">
                <a:moveTo>
                  <a:pt x="680" y="0"/>
                </a:moveTo>
                <a:cubicBezTo>
                  <a:pt x="257" y="265"/>
                  <a:pt x="0" y="1026"/>
                  <a:pt x="337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4"/>
          <p:cNvSpPr/>
          <p:nvPr/>
        </p:nvSpPr>
        <p:spPr>
          <a:xfrm>
            <a:off x="10979280" y="5694480"/>
            <a:ext cx="1186920" cy="1149120"/>
          </a:xfrm>
          <a:custGeom>
            <a:avLst/>
            <a:gdLst/>
            <a:ahLst/>
            <a:cxnLst/>
            <a:rect l="l" t="t" r="r" b="b"/>
            <a:pathLst>
              <a:path w="250" h="242">
                <a:moveTo>
                  <a:pt x="0" y="242"/>
                </a:moveTo>
                <a:cubicBezTo>
                  <a:pt x="88" y="166"/>
                  <a:pt x="172" y="85"/>
                  <a:pt x="25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5"/>
          <p:cNvSpPr/>
          <p:nvPr/>
        </p:nvSpPr>
        <p:spPr>
          <a:xfrm>
            <a:off x="484200" y="0"/>
            <a:ext cx="3420720" cy="6843240"/>
          </a:xfrm>
          <a:custGeom>
            <a:avLst/>
            <a:gdLst/>
            <a:ahLst/>
            <a:cxnLst/>
            <a:rect l="l" t="t" r="r" b="b"/>
            <a:pathLst>
              <a:path w="720" h="1440">
                <a:moveTo>
                  <a:pt x="720" y="0"/>
                </a:moveTo>
                <a:cubicBezTo>
                  <a:pt x="316" y="282"/>
                  <a:pt x="0" y="1018"/>
                  <a:pt x="362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16"/>
          <p:cNvSpPr/>
          <p:nvPr/>
        </p:nvSpPr>
        <p:spPr>
          <a:xfrm>
            <a:off x="11287080" y="6049800"/>
            <a:ext cx="879120" cy="793440"/>
          </a:xfrm>
          <a:custGeom>
            <a:avLst/>
            <a:gdLst/>
            <a:ahLst/>
            <a:cxnLst/>
            <a:rect l="l" t="t" r="r" b="b"/>
            <a:pathLst>
              <a:path w="185" h="167">
                <a:moveTo>
                  <a:pt x="0" y="167"/>
                </a:moveTo>
                <a:cubicBezTo>
                  <a:pt x="63" y="114"/>
                  <a:pt x="125" y="58"/>
                  <a:pt x="185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17"/>
          <p:cNvSpPr/>
          <p:nvPr/>
        </p:nvSpPr>
        <p:spPr>
          <a:xfrm>
            <a:off x="598320" y="0"/>
            <a:ext cx="2717280" cy="6843240"/>
          </a:xfrm>
          <a:custGeom>
            <a:avLst/>
            <a:gdLst/>
            <a:ahLst/>
            <a:cxnLst/>
            <a:rect l="l" t="t" r="r" b="b"/>
            <a:pathLst>
              <a:path w="572" h="1440">
                <a:moveTo>
                  <a:pt x="572" y="0"/>
                </a:moveTo>
                <a:cubicBezTo>
                  <a:pt x="213" y="320"/>
                  <a:pt x="0" y="979"/>
                  <a:pt x="164" y="1440"/>
                </a:cubicBezTo>
              </a:path>
            </a:pathLst>
          </a:custGeom>
          <a:noFill/>
          <a:ln w="12600">
            <a:solidFill>
              <a:schemeClr val="dk1">
                <a:alpha val="20000"/>
              </a:schemeClr>
            </a:solidFill>
            <a:custDash>
              <a:ds d="400000" sp="300000"/>
              <a:ds d="1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18"/>
          <p:cNvSpPr/>
          <p:nvPr/>
        </p:nvSpPr>
        <p:spPr>
          <a:xfrm>
            <a:off x="262080" y="0"/>
            <a:ext cx="2944440" cy="6843240"/>
          </a:xfrm>
          <a:custGeom>
            <a:avLst/>
            <a:gdLst/>
            <a:ahLst/>
            <a:cxnLst/>
            <a:rect l="l" t="t" r="r" b="b"/>
            <a:pathLst>
              <a:path w="620" h="1440">
                <a:moveTo>
                  <a:pt x="620" y="0"/>
                </a:moveTo>
                <a:cubicBezTo>
                  <a:pt x="248" y="325"/>
                  <a:pt x="0" y="960"/>
                  <a:pt x="186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10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19"/>
          <p:cNvSpPr/>
          <p:nvPr/>
        </p:nvSpPr>
        <p:spPr>
          <a:xfrm>
            <a:off x="-417600" y="0"/>
            <a:ext cx="2403000" cy="6843240"/>
          </a:xfrm>
          <a:custGeom>
            <a:avLst/>
            <a:gdLst/>
            <a:ahLst/>
            <a:cxnLst/>
            <a:rect l="l" t="t" r="r" b="b"/>
            <a:pathLst>
              <a:path w="506" h="1440">
                <a:moveTo>
                  <a:pt x="506" y="0"/>
                </a:moveTo>
                <a:cubicBezTo>
                  <a:pt x="109" y="356"/>
                  <a:pt x="0" y="943"/>
                  <a:pt x="171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20"/>
          <p:cNvSpPr/>
          <p:nvPr/>
        </p:nvSpPr>
        <p:spPr>
          <a:xfrm>
            <a:off x="14400" y="9360"/>
            <a:ext cx="1771200" cy="3198600"/>
          </a:xfrm>
          <a:custGeom>
            <a:avLst/>
            <a:gdLst/>
            <a:ahLst/>
            <a:cxnLst/>
            <a:rect l="l" t="t" r="r" b="b"/>
            <a:pathLst>
              <a:path w="373" h="673">
                <a:moveTo>
                  <a:pt x="373" y="0"/>
                </a:moveTo>
                <a:cubicBezTo>
                  <a:pt x="175" y="183"/>
                  <a:pt x="51" y="409"/>
                  <a:pt x="0" y="673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21"/>
          <p:cNvSpPr/>
          <p:nvPr/>
        </p:nvSpPr>
        <p:spPr>
          <a:xfrm>
            <a:off x="4680" y="6016680"/>
            <a:ext cx="213840" cy="826560"/>
          </a:xfrm>
          <a:custGeom>
            <a:avLst/>
            <a:gdLst/>
            <a:ahLst/>
            <a:cxnLst/>
            <a:rect l="l" t="t" r="r" b="b"/>
            <a:pathLst>
              <a:path w="45" h="174">
                <a:moveTo>
                  <a:pt x="0" y="0"/>
                </a:moveTo>
                <a:cubicBezTo>
                  <a:pt x="11" y="59"/>
                  <a:pt x="26" y="118"/>
                  <a:pt x="45" y="174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22"/>
          <p:cNvSpPr/>
          <p:nvPr/>
        </p:nvSpPr>
        <p:spPr>
          <a:xfrm>
            <a:off x="14400" y="0"/>
            <a:ext cx="1561680" cy="2228400"/>
          </a:xfrm>
          <a:custGeom>
            <a:avLst/>
            <a:gdLst/>
            <a:ahLst/>
            <a:cxnLst/>
            <a:rect l="l" t="t" r="r" b="b"/>
            <a:pathLst>
              <a:path w="329" h="469">
                <a:moveTo>
                  <a:pt x="329" y="0"/>
                </a:moveTo>
                <a:cubicBezTo>
                  <a:pt x="189" y="133"/>
                  <a:pt x="69" y="288"/>
                  <a:pt x="0" y="469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3"/>
          <p:cNvSpPr/>
          <p:nvPr/>
        </p:nvSpPr>
        <p:spPr>
          <a:xfrm>
            <a:off x="786960" y="1711094"/>
            <a:ext cx="3674160" cy="502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s-UY" sz="2400" dirty="0"/>
              <a:t>HOSPITAL DE PANDO</a:t>
            </a:r>
          </a:p>
        </p:txBody>
      </p:sp>
      <p:sp>
        <p:nvSpPr>
          <p:cNvPr id="212" name="CustomShape 24"/>
          <p:cNvSpPr/>
          <p:nvPr/>
        </p:nvSpPr>
        <p:spPr>
          <a:xfrm rot="10800000">
            <a:off x="2798640" y="5169960"/>
            <a:ext cx="315720" cy="2721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25"/>
          <p:cNvSpPr/>
          <p:nvPr/>
        </p:nvSpPr>
        <p:spPr>
          <a:xfrm>
            <a:off x="806400" y="2275560"/>
            <a:ext cx="3668040" cy="2624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TextShape 26"/>
          <p:cNvSpPr txBox="1"/>
          <p:nvPr/>
        </p:nvSpPr>
        <p:spPr>
          <a:xfrm>
            <a:off x="905040" y="2415240"/>
            <a:ext cx="3451320" cy="23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s-CO" sz="4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Paraclínica</a:t>
            </a:r>
            <a:endParaRPr lang="es-CO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5" name="TextShape 27"/>
          <p:cNvSpPr txBox="1"/>
          <p:nvPr/>
        </p:nvSpPr>
        <p:spPr>
          <a:xfrm>
            <a:off x="5042880" y="385200"/>
            <a:ext cx="6641640" cy="6657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>
              <a:lnSpc>
                <a:spcPct val="90000"/>
              </a:lnSpc>
            </a:pPr>
            <a:r>
              <a:rPr lang="es-CO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r>
              <a:rPr lang="es-CO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r>
              <a:rPr lang="es-CO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Troponina: </a:t>
            </a:r>
            <a:r>
              <a:rPr lang="es-CO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Menor a 0,5 </a:t>
            </a:r>
          </a:p>
          <a:p>
            <a:pPr algn="just">
              <a:lnSpc>
                <a:spcPct val="90000"/>
              </a:lnSpc>
            </a:pPr>
            <a:endParaRPr lang="es-CO" sz="2400" b="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r>
              <a:rPr lang="es-CO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Electrocardiograma: </a:t>
            </a:r>
            <a:r>
              <a:rPr lang="es-CO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Ritmo regular, sinusal, FC 80 </a:t>
            </a:r>
            <a:r>
              <a:rPr lang="es-CO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cpm</a:t>
            </a:r>
            <a:r>
              <a:rPr lang="es-CO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punto J en DII y V6, no onda delta. </a:t>
            </a:r>
          </a:p>
          <a:p>
            <a:pPr algn="just">
              <a:lnSpc>
                <a:spcPct val="90000"/>
              </a:lnSpc>
            </a:pPr>
            <a:endParaRPr lang="es-CO" sz="2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r>
              <a:rPr lang="es-CO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(no </a:t>
            </a:r>
            <a:r>
              <a:rPr lang="es-CO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cuenta con imagen)</a:t>
            </a:r>
          </a:p>
          <a:p>
            <a:pPr algn="just">
              <a:lnSpc>
                <a:spcPct val="10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</a:p>
          <a:p>
            <a:pPr algn="just">
              <a:lnSpc>
                <a:spcPct val="10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0" y="14068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1306440" y="0"/>
            <a:ext cx="3862080" cy="6843240"/>
          </a:xfrm>
          <a:custGeom>
            <a:avLst/>
            <a:gdLst/>
            <a:ahLst/>
            <a:cxnLst/>
            <a:rect l="l" t="t" r="r" b="b"/>
            <a:pathLst>
              <a:path w="813" h="1440">
                <a:moveTo>
                  <a:pt x="813" y="0"/>
                </a:moveTo>
                <a:cubicBezTo>
                  <a:pt x="331" y="221"/>
                  <a:pt x="0" y="1039"/>
                  <a:pt x="435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3"/>
          <p:cNvSpPr/>
          <p:nvPr/>
        </p:nvSpPr>
        <p:spPr>
          <a:xfrm>
            <a:off x="10626840" y="9360"/>
            <a:ext cx="1539360" cy="555120"/>
          </a:xfrm>
          <a:custGeom>
            <a:avLst/>
            <a:gdLst/>
            <a:ahLst/>
            <a:cxnLst/>
            <a:rect l="l" t="t" r="r" b="b"/>
            <a:pathLst>
              <a:path w="324" h="117">
                <a:moveTo>
                  <a:pt x="324" y="117"/>
                </a:moveTo>
                <a:cubicBezTo>
                  <a:pt x="223" y="64"/>
                  <a:pt x="107" y="28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4"/>
          <p:cNvSpPr/>
          <p:nvPr/>
        </p:nvSpPr>
        <p:spPr>
          <a:xfrm>
            <a:off x="10247400" y="5013360"/>
            <a:ext cx="1918800" cy="1829880"/>
          </a:xfrm>
          <a:custGeom>
            <a:avLst/>
            <a:gdLst/>
            <a:ahLst/>
            <a:cxnLst/>
            <a:rect l="l" t="t" r="r" b="b"/>
            <a:pathLst>
              <a:path w="404" h="385">
                <a:moveTo>
                  <a:pt x="0" y="385"/>
                </a:moveTo>
                <a:cubicBezTo>
                  <a:pt x="146" y="272"/>
                  <a:pt x="285" y="142"/>
                  <a:pt x="404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5"/>
          <p:cNvSpPr/>
          <p:nvPr/>
        </p:nvSpPr>
        <p:spPr>
          <a:xfrm>
            <a:off x="1120680" y="0"/>
            <a:ext cx="3676320" cy="6843240"/>
          </a:xfrm>
          <a:custGeom>
            <a:avLst/>
            <a:gdLst/>
            <a:ahLst/>
            <a:cxnLst/>
            <a:rect l="l" t="t" r="r" b="b"/>
            <a:pathLst>
              <a:path w="774" h="1440">
                <a:moveTo>
                  <a:pt x="774" y="0"/>
                </a:moveTo>
                <a:cubicBezTo>
                  <a:pt x="312" y="240"/>
                  <a:pt x="0" y="1034"/>
                  <a:pt x="411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6"/>
          <p:cNvSpPr/>
          <p:nvPr/>
        </p:nvSpPr>
        <p:spPr>
          <a:xfrm>
            <a:off x="11202840" y="9360"/>
            <a:ext cx="963360" cy="366480"/>
          </a:xfrm>
          <a:custGeom>
            <a:avLst/>
            <a:gdLst/>
            <a:ahLst/>
            <a:cxnLst/>
            <a:rect l="l" t="t" r="r" b="b"/>
            <a:pathLst>
              <a:path w="203" h="77">
                <a:moveTo>
                  <a:pt x="203" y="77"/>
                </a:moveTo>
                <a:cubicBezTo>
                  <a:pt x="138" y="46"/>
                  <a:pt x="68" y="21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7"/>
          <p:cNvSpPr/>
          <p:nvPr/>
        </p:nvSpPr>
        <p:spPr>
          <a:xfrm>
            <a:off x="10495080" y="5275440"/>
            <a:ext cx="1666440" cy="1577520"/>
          </a:xfrm>
          <a:custGeom>
            <a:avLst/>
            <a:gdLst/>
            <a:ahLst/>
            <a:cxnLst/>
            <a:rect l="l" t="t" r="r" b="b"/>
            <a:pathLst>
              <a:path w="351" h="332">
                <a:moveTo>
                  <a:pt x="0" y="332"/>
                </a:moveTo>
                <a:cubicBezTo>
                  <a:pt x="125" y="232"/>
                  <a:pt x="245" y="121"/>
                  <a:pt x="351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8"/>
          <p:cNvSpPr/>
          <p:nvPr/>
        </p:nvSpPr>
        <p:spPr>
          <a:xfrm>
            <a:off x="1001880" y="0"/>
            <a:ext cx="3620880" cy="6843240"/>
          </a:xfrm>
          <a:custGeom>
            <a:avLst/>
            <a:gdLst/>
            <a:ahLst/>
            <a:cxnLst/>
            <a:rect l="l" t="t" r="r" b="b"/>
            <a:pathLst>
              <a:path w="762" h="1440">
                <a:moveTo>
                  <a:pt x="762" y="0"/>
                </a:moveTo>
                <a:cubicBezTo>
                  <a:pt x="308" y="245"/>
                  <a:pt x="0" y="1033"/>
                  <a:pt x="403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9"/>
          <p:cNvSpPr/>
          <p:nvPr/>
        </p:nvSpPr>
        <p:spPr>
          <a:xfrm>
            <a:off x="11501280" y="9360"/>
            <a:ext cx="664920" cy="256680"/>
          </a:xfrm>
          <a:custGeom>
            <a:avLst/>
            <a:gdLst/>
            <a:ahLst/>
            <a:cxnLst/>
            <a:rect l="l" t="t" r="r" b="b"/>
            <a:pathLst>
              <a:path w="140" h="54">
                <a:moveTo>
                  <a:pt x="140" y="54"/>
                </a:moveTo>
                <a:cubicBezTo>
                  <a:pt x="95" y="34"/>
                  <a:pt x="48" y="16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10"/>
          <p:cNvSpPr/>
          <p:nvPr/>
        </p:nvSpPr>
        <p:spPr>
          <a:xfrm>
            <a:off x="10640880" y="5408640"/>
            <a:ext cx="1525320" cy="1434600"/>
          </a:xfrm>
          <a:custGeom>
            <a:avLst/>
            <a:gdLst/>
            <a:ahLst/>
            <a:cxnLst/>
            <a:rect l="l" t="t" r="r" b="b"/>
            <a:pathLst>
              <a:path w="321" h="302">
                <a:moveTo>
                  <a:pt x="0" y="302"/>
                </a:moveTo>
                <a:cubicBezTo>
                  <a:pt x="114" y="210"/>
                  <a:pt x="223" y="109"/>
                  <a:pt x="321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11"/>
          <p:cNvSpPr/>
          <p:nvPr/>
        </p:nvSpPr>
        <p:spPr>
          <a:xfrm>
            <a:off x="1001880" y="0"/>
            <a:ext cx="3244320" cy="6843240"/>
          </a:xfrm>
          <a:custGeom>
            <a:avLst/>
            <a:gdLst/>
            <a:ahLst/>
            <a:cxnLst/>
            <a:rect l="l" t="t" r="r" b="b"/>
            <a:pathLst>
              <a:path w="683" h="1440">
                <a:moveTo>
                  <a:pt x="683" y="0"/>
                </a:moveTo>
                <a:cubicBezTo>
                  <a:pt x="258" y="256"/>
                  <a:pt x="0" y="1041"/>
                  <a:pt x="355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12"/>
          <p:cNvSpPr/>
          <p:nvPr/>
        </p:nvSpPr>
        <p:spPr>
          <a:xfrm>
            <a:off x="10802880" y="5518080"/>
            <a:ext cx="1363320" cy="1325160"/>
          </a:xfrm>
          <a:custGeom>
            <a:avLst/>
            <a:gdLst/>
            <a:ahLst/>
            <a:cxnLst/>
            <a:rect l="l" t="t" r="r" b="b"/>
            <a:pathLst>
              <a:path w="287" h="279">
                <a:moveTo>
                  <a:pt x="0" y="279"/>
                </a:moveTo>
                <a:cubicBezTo>
                  <a:pt x="101" y="193"/>
                  <a:pt x="198" y="100"/>
                  <a:pt x="287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3"/>
          <p:cNvSpPr/>
          <p:nvPr/>
        </p:nvSpPr>
        <p:spPr>
          <a:xfrm>
            <a:off x="888840" y="0"/>
            <a:ext cx="3230280" cy="6843240"/>
          </a:xfrm>
          <a:custGeom>
            <a:avLst/>
            <a:gdLst/>
            <a:ahLst/>
            <a:cxnLst/>
            <a:rect l="l" t="t" r="r" b="b"/>
            <a:pathLst>
              <a:path w="680" h="1440">
                <a:moveTo>
                  <a:pt x="680" y="0"/>
                </a:moveTo>
                <a:cubicBezTo>
                  <a:pt x="257" y="265"/>
                  <a:pt x="0" y="1026"/>
                  <a:pt x="337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4"/>
          <p:cNvSpPr/>
          <p:nvPr/>
        </p:nvSpPr>
        <p:spPr>
          <a:xfrm>
            <a:off x="10979280" y="5694480"/>
            <a:ext cx="1186920" cy="1149120"/>
          </a:xfrm>
          <a:custGeom>
            <a:avLst/>
            <a:gdLst/>
            <a:ahLst/>
            <a:cxnLst/>
            <a:rect l="l" t="t" r="r" b="b"/>
            <a:pathLst>
              <a:path w="250" h="242">
                <a:moveTo>
                  <a:pt x="0" y="242"/>
                </a:moveTo>
                <a:cubicBezTo>
                  <a:pt x="88" y="166"/>
                  <a:pt x="172" y="85"/>
                  <a:pt x="25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5"/>
          <p:cNvSpPr/>
          <p:nvPr/>
        </p:nvSpPr>
        <p:spPr>
          <a:xfrm>
            <a:off x="484200" y="0"/>
            <a:ext cx="3420720" cy="6843240"/>
          </a:xfrm>
          <a:custGeom>
            <a:avLst/>
            <a:gdLst/>
            <a:ahLst/>
            <a:cxnLst/>
            <a:rect l="l" t="t" r="r" b="b"/>
            <a:pathLst>
              <a:path w="720" h="1440">
                <a:moveTo>
                  <a:pt x="720" y="0"/>
                </a:moveTo>
                <a:cubicBezTo>
                  <a:pt x="316" y="282"/>
                  <a:pt x="0" y="1018"/>
                  <a:pt x="362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16"/>
          <p:cNvSpPr/>
          <p:nvPr/>
        </p:nvSpPr>
        <p:spPr>
          <a:xfrm>
            <a:off x="11287080" y="6049800"/>
            <a:ext cx="879120" cy="793440"/>
          </a:xfrm>
          <a:custGeom>
            <a:avLst/>
            <a:gdLst/>
            <a:ahLst/>
            <a:cxnLst/>
            <a:rect l="l" t="t" r="r" b="b"/>
            <a:pathLst>
              <a:path w="185" h="167">
                <a:moveTo>
                  <a:pt x="0" y="167"/>
                </a:moveTo>
                <a:cubicBezTo>
                  <a:pt x="63" y="114"/>
                  <a:pt x="125" y="58"/>
                  <a:pt x="185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17"/>
          <p:cNvSpPr/>
          <p:nvPr/>
        </p:nvSpPr>
        <p:spPr>
          <a:xfrm>
            <a:off x="626760" y="14760"/>
            <a:ext cx="2717280" cy="6843240"/>
          </a:xfrm>
          <a:custGeom>
            <a:avLst/>
            <a:gdLst/>
            <a:ahLst/>
            <a:cxnLst/>
            <a:rect l="l" t="t" r="r" b="b"/>
            <a:pathLst>
              <a:path w="572" h="1440">
                <a:moveTo>
                  <a:pt x="572" y="0"/>
                </a:moveTo>
                <a:cubicBezTo>
                  <a:pt x="213" y="320"/>
                  <a:pt x="0" y="979"/>
                  <a:pt x="164" y="1440"/>
                </a:cubicBezTo>
              </a:path>
            </a:pathLst>
          </a:custGeom>
          <a:noFill/>
          <a:ln w="12600">
            <a:solidFill>
              <a:schemeClr val="dk1">
                <a:alpha val="20000"/>
              </a:schemeClr>
            </a:solidFill>
            <a:custDash>
              <a:ds d="400000" sp="300000"/>
              <a:ds d="1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18"/>
          <p:cNvSpPr/>
          <p:nvPr/>
        </p:nvSpPr>
        <p:spPr>
          <a:xfrm>
            <a:off x="262080" y="0"/>
            <a:ext cx="2944440" cy="6843240"/>
          </a:xfrm>
          <a:custGeom>
            <a:avLst/>
            <a:gdLst/>
            <a:ahLst/>
            <a:cxnLst/>
            <a:rect l="l" t="t" r="r" b="b"/>
            <a:pathLst>
              <a:path w="620" h="1440">
                <a:moveTo>
                  <a:pt x="620" y="0"/>
                </a:moveTo>
                <a:cubicBezTo>
                  <a:pt x="248" y="325"/>
                  <a:pt x="0" y="960"/>
                  <a:pt x="186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10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19"/>
          <p:cNvSpPr/>
          <p:nvPr/>
        </p:nvSpPr>
        <p:spPr>
          <a:xfrm>
            <a:off x="-417600" y="0"/>
            <a:ext cx="2403000" cy="6843240"/>
          </a:xfrm>
          <a:custGeom>
            <a:avLst/>
            <a:gdLst/>
            <a:ahLst/>
            <a:cxnLst/>
            <a:rect l="l" t="t" r="r" b="b"/>
            <a:pathLst>
              <a:path w="506" h="1440">
                <a:moveTo>
                  <a:pt x="506" y="0"/>
                </a:moveTo>
                <a:cubicBezTo>
                  <a:pt x="109" y="356"/>
                  <a:pt x="0" y="943"/>
                  <a:pt x="171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20"/>
          <p:cNvSpPr/>
          <p:nvPr/>
        </p:nvSpPr>
        <p:spPr>
          <a:xfrm>
            <a:off x="14400" y="9360"/>
            <a:ext cx="1771200" cy="3198600"/>
          </a:xfrm>
          <a:custGeom>
            <a:avLst/>
            <a:gdLst/>
            <a:ahLst/>
            <a:cxnLst/>
            <a:rect l="l" t="t" r="r" b="b"/>
            <a:pathLst>
              <a:path w="373" h="673">
                <a:moveTo>
                  <a:pt x="373" y="0"/>
                </a:moveTo>
                <a:cubicBezTo>
                  <a:pt x="175" y="183"/>
                  <a:pt x="51" y="409"/>
                  <a:pt x="0" y="673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21"/>
          <p:cNvSpPr/>
          <p:nvPr/>
        </p:nvSpPr>
        <p:spPr>
          <a:xfrm>
            <a:off x="4680" y="6016680"/>
            <a:ext cx="213840" cy="826560"/>
          </a:xfrm>
          <a:custGeom>
            <a:avLst/>
            <a:gdLst/>
            <a:ahLst/>
            <a:cxnLst/>
            <a:rect l="l" t="t" r="r" b="b"/>
            <a:pathLst>
              <a:path w="45" h="174">
                <a:moveTo>
                  <a:pt x="0" y="0"/>
                </a:moveTo>
                <a:cubicBezTo>
                  <a:pt x="11" y="59"/>
                  <a:pt x="26" y="118"/>
                  <a:pt x="45" y="174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22"/>
          <p:cNvSpPr/>
          <p:nvPr/>
        </p:nvSpPr>
        <p:spPr>
          <a:xfrm>
            <a:off x="14400" y="0"/>
            <a:ext cx="1561680" cy="2228400"/>
          </a:xfrm>
          <a:custGeom>
            <a:avLst/>
            <a:gdLst/>
            <a:ahLst/>
            <a:cxnLst/>
            <a:rect l="l" t="t" r="r" b="b"/>
            <a:pathLst>
              <a:path w="329" h="469">
                <a:moveTo>
                  <a:pt x="329" y="0"/>
                </a:moveTo>
                <a:cubicBezTo>
                  <a:pt x="189" y="133"/>
                  <a:pt x="69" y="288"/>
                  <a:pt x="0" y="469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3"/>
          <p:cNvSpPr/>
          <p:nvPr/>
        </p:nvSpPr>
        <p:spPr>
          <a:xfrm>
            <a:off x="800280" y="1699560"/>
            <a:ext cx="3674160" cy="502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24"/>
          <p:cNvSpPr/>
          <p:nvPr/>
        </p:nvSpPr>
        <p:spPr>
          <a:xfrm rot="10800000">
            <a:off x="2798640" y="5169960"/>
            <a:ext cx="315720" cy="2721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25"/>
          <p:cNvSpPr/>
          <p:nvPr/>
        </p:nvSpPr>
        <p:spPr>
          <a:xfrm>
            <a:off x="806400" y="2275560"/>
            <a:ext cx="3668040" cy="2624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TextShape 26"/>
          <p:cNvSpPr txBox="1"/>
          <p:nvPr/>
        </p:nvSpPr>
        <p:spPr>
          <a:xfrm>
            <a:off x="905040" y="2415240"/>
            <a:ext cx="3451320" cy="23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s-CO" sz="4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Conducta</a:t>
            </a:r>
            <a:endParaRPr lang="es-CO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5" name="TextShape 27"/>
          <p:cNvSpPr txBox="1"/>
          <p:nvPr/>
        </p:nvSpPr>
        <p:spPr>
          <a:xfrm>
            <a:off x="5042880" y="399268"/>
            <a:ext cx="6641640" cy="6657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>
              <a:lnSpc>
                <a:spcPct val="90000"/>
              </a:lnSpc>
            </a:pPr>
            <a:r>
              <a:rPr lang="es-CO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r>
              <a:rPr lang="es-CO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</a:p>
          <a:p>
            <a:pPr algn="just">
              <a:lnSpc>
                <a:spcPct val="10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A32EFE89-B919-4328-A2E8-CB49EDF3DC94}"/>
              </a:ext>
            </a:extLst>
          </p:cNvPr>
          <p:cNvSpPr txBox="1"/>
          <p:nvPr/>
        </p:nvSpPr>
        <p:spPr>
          <a:xfrm>
            <a:off x="5398200" y="2352760"/>
            <a:ext cx="5365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/>
              <a:t>Morfina 1 ml de la dilución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/>
              <a:t>Traslado a CTI en CHPR</a:t>
            </a:r>
          </a:p>
        </p:txBody>
      </p:sp>
    </p:spTree>
    <p:extLst>
      <p:ext uri="{BB962C8B-B14F-4D97-AF65-F5344CB8AC3E}">
        <p14:creationId xmlns:p14="http://schemas.microsoft.com/office/powerpoint/2010/main" val="26539745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-44308" y="28136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1306440" y="0"/>
            <a:ext cx="3862080" cy="6843240"/>
          </a:xfrm>
          <a:custGeom>
            <a:avLst/>
            <a:gdLst/>
            <a:ahLst/>
            <a:cxnLst/>
            <a:rect l="l" t="t" r="r" b="b"/>
            <a:pathLst>
              <a:path w="813" h="1440">
                <a:moveTo>
                  <a:pt x="813" y="0"/>
                </a:moveTo>
                <a:cubicBezTo>
                  <a:pt x="331" y="221"/>
                  <a:pt x="0" y="1039"/>
                  <a:pt x="435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3"/>
          <p:cNvSpPr/>
          <p:nvPr/>
        </p:nvSpPr>
        <p:spPr>
          <a:xfrm>
            <a:off x="10626840" y="9360"/>
            <a:ext cx="1539360" cy="555120"/>
          </a:xfrm>
          <a:custGeom>
            <a:avLst/>
            <a:gdLst/>
            <a:ahLst/>
            <a:cxnLst/>
            <a:rect l="l" t="t" r="r" b="b"/>
            <a:pathLst>
              <a:path w="324" h="117">
                <a:moveTo>
                  <a:pt x="324" y="117"/>
                </a:moveTo>
                <a:cubicBezTo>
                  <a:pt x="223" y="64"/>
                  <a:pt x="107" y="28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4"/>
          <p:cNvSpPr/>
          <p:nvPr/>
        </p:nvSpPr>
        <p:spPr>
          <a:xfrm>
            <a:off x="10247400" y="5013360"/>
            <a:ext cx="1918800" cy="1829880"/>
          </a:xfrm>
          <a:custGeom>
            <a:avLst/>
            <a:gdLst/>
            <a:ahLst/>
            <a:cxnLst/>
            <a:rect l="l" t="t" r="r" b="b"/>
            <a:pathLst>
              <a:path w="404" h="385">
                <a:moveTo>
                  <a:pt x="0" y="385"/>
                </a:moveTo>
                <a:cubicBezTo>
                  <a:pt x="146" y="272"/>
                  <a:pt x="285" y="142"/>
                  <a:pt x="404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5"/>
          <p:cNvSpPr/>
          <p:nvPr/>
        </p:nvSpPr>
        <p:spPr>
          <a:xfrm>
            <a:off x="1120680" y="0"/>
            <a:ext cx="3676320" cy="6843240"/>
          </a:xfrm>
          <a:custGeom>
            <a:avLst/>
            <a:gdLst/>
            <a:ahLst/>
            <a:cxnLst/>
            <a:rect l="l" t="t" r="r" b="b"/>
            <a:pathLst>
              <a:path w="774" h="1440">
                <a:moveTo>
                  <a:pt x="774" y="0"/>
                </a:moveTo>
                <a:cubicBezTo>
                  <a:pt x="312" y="240"/>
                  <a:pt x="0" y="1034"/>
                  <a:pt x="411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6"/>
          <p:cNvSpPr/>
          <p:nvPr/>
        </p:nvSpPr>
        <p:spPr>
          <a:xfrm>
            <a:off x="11202840" y="9360"/>
            <a:ext cx="963360" cy="366480"/>
          </a:xfrm>
          <a:custGeom>
            <a:avLst/>
            <a:gdLst/>
            <a:ahLst/>
            <a:cxnLst/>
            <a:rect l="l" t="t" r="r" b="b"/>
            <a:pathLst>
              <a:path w="203" h="77">
                <a:moveTo>
                  <a:pt x="203" y="77"/>
                </a:moveTo>
                <a:cubicBezTo>
                  <a:pt x="138" y="46"/>
                  <a:pt x="68" y="21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7"/>
          <p:cNvSpPr/>
          <p:nvPr/>
        </p:nvSpPr>
        <p:spPr>
          <a:xfrm>
            <a:off x="10495080" y="5275440"/>
            <a:ext cx="1666440" cy="1577520"/>
          </a:xfrm>
          <a:custGeom>
            <a:avLst/>
            <a:gdLst/>
            <a:ahLst/>
            <a:cxnLst/>
            <a:rect l="l" t="t" r="r" b="b"/>
            <a:pathLst>
              <a:path w="351" h="332">
                <a:moveTo>
                  <a:pt x="0" y="332"/>
                </a:moveTo>
                <a:cubicBezTo>
                  <a:pt x="125" y="232"/>
                  <a:pt x="245" y="121"/>
                  <a:pt x="351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8"/>
          <p:cNvSpPr/>
          <p:nvPr/>
        </p:nvSpPr>
        <p:spPr>
          <a:xfrm>
            <a:off x="1001880" y="0"/>
            <a:ext cx="3620880" cy="6843240"/>
          </a:xfrm>
          <a:custGeom>
            <a:avLst/>
            <a:gdLst/>
            <a:ahLst/>
            <a:cxnLst/>
            <a:rect l="l" t="t" r="r" b="b"/>
            <a:pathLst>
              <a:path w="762" h="1440">
                <a:moveTo>
                  <a:pt x="762" y="0"/>
                </a:moveTo>
                <a:cubicBezTo>
                  <a:pt x="308" y="245"/>
                  <a:pt x="0" y="1033"/>
                  <a:pt x="403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9"/>
          <p:cNvSpPr/>
          <p:nvPr/>
        </p:nvSpPr>
        <p:spPr>
          <a:xfrm>
            <a:off x="11501280" y="9360"/>
            <a:ext cx="664920" cy="256680"/>
          </a:xfrm>
          <a:custGeom>
            <a:avLst/>
            <a:gdLst/>
            <a:ahLst/>
            <a:cxnLst/>
            <a:rect l="l" t="t" r="r" b="b"/>
            <a:pathLst>
              <a:path w="140" h="54">
                <a:moveTo>
                  <a:pt x="140" y="54"/>
                </a:moveTo>
                <a:cubicBezTo>
                  <a:pt x="95" y="34"/>
                  <a:pt x="48" y="16"/>
                  <a:pt x="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10"/>
          <p:cNvSpPr/>
          <p:nvPr/>
        </p:nvSpPr>
        <p:spPr>
          <a:xfrm>
            <a:off x="10640880" y="5408640"/>
            <a:ext cx="1525320" cy="1434600"/>
          </a:xfrm>
          <a:custGeom>
            <a:avLst/>
            <a:gdLst/>
            <a:ahLst/>
            <a:cxnLst/>
            <a:rect l="l" t="t" r="r" b="b"/>
            <a:pathLst>
              <a:path w="321" h="302">
                <a:moveTo>
                  <a:pt x="0" y="302"/>
                </a:moveTo>
                <a:cubicBezTo>
                  <a:pt x="114" y="210"/>
                  <a:pt x="223" y="109"/>
                  <a:pt x="321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11"/>
          <p:cNvSpPr/>
          <p:nvPr/>
        </p:nvSpPr>
        <p:spPr>
          <a:xfrm>
            <a:off x="1001880" y="0"/>
            <a:ext cx="3244320" cy="6843240"/>
          </a:xfrm>
          <a:custGeom>
            <a:avLst/>
            <a:gdLst/>
            <a:ahLst/>
            <a:cxnLst/>
            <a:rect l="l" t="t" r="r" b="b"/>
            <a:pathLst>
              <a:path w="683" h="1440">
                <a:moveTo>
                  <a:pt x="683" y="0"/>
                </a:moveTo>
                <a:cubicBezTo>
                  <a:pt x="258" y="256"/>
                  <a:pt x="0" y="1041"/>
                  <a:pt x="355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12"/>
          <p:cNvSpPr/>
          <p:nvPr/>
        </p:nvSpPr>
        <p:spPr>
          <a:xfrm>
            <a:off x="10802880" y="5518080"/>
            <a:ext cx="1363320" cy="1325160"/>
          </a:xfrm>
          <a:custGeom>
            <a:avLst/>
            <a:gdLst/>
            <a:ahLst/>
            <a:cxnLst/>
            <a:rect l="l" t="t" r="r" b="b"/>
            <a:pathLst>
              <a:path w="287" h="279">
                <a:moveTo>
                  <a:pt x="0" y="279"/>
                </a:moveTo>
                <a:cubicBezTo>
                  <a:pt x="101" y="193"/>
                  <a:pt x="198" y="100"/>
                  <a:pt x="287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3"/>
          <p:cNvSpPr/>
          <p:nvPr/>
        </p:nvSpPr>
        <p:spPr>
          <a:xfrm>
            <a:off x="888840" y="0"/>
            <a:ext cx="3230280" cy="6843240"/>
          </a:xfrm>
          <a:custGeom>
            <a:avLst/>
            <a:gdLst/>
            <a:ahLst/>
            <a:cxnLst/>
            <a:rect l="l" t="t" r="r" b="b"/>
            <a:pathLst>
              <a:path w="680" h="1440">
                <a:moveTo>
                  <a:pt x="680" y="0"/>
                </a:moveTo>
                <a:cubicBezTo>
                  <a:pt x="257" y="265"/>
                  <a:pt x="0" y="1026"/>
                  <a:pt x="337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4"/>
          <p:cNvSpPr/>
          <p:nvPr/>
        </p:nvSpPr>
        <p:spPr>
          <a:xfrm>
            <a:off x="10979280" y="5694480"/>
            <a:ext cx="1186920" cy="1149120"/>
          </a:xfrm>
          <a:custGeom>
            <a:avLst/>
            <a:gdLst/>
            <a:ahLst/>
            <a:cxnLst/>
            <a:rect l="l" t="t" r="r" b="b"/>
            <a:pathLst>
              <a:path w="250" h="242">
                <a:moveTo>
                  <a:pt x="0" y="242"/>
                </a:moveTo>
                <a:cubicBezTo>
                  <a:pt x="88" y="166"/>
                  <a:pt x="172" y="85"/>
                  <a:pt x="250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5"/>
          <p:cNvSpPr/>
          <p:nvPr/>
        </p:nvSpPr>
        <p:spPr>
          <a:xfrm>
            <a:off x="484200" y="0"/>
            <a:ext cx="3420720" cy="6843240"/>
          </a:xfrm>
          <a:custGeom>
            <a:avLst/>
            <a:gdLst/>
            <a:ahLst/>
            <a:cxnLst/>
            <a:rect l="l" t="t" r="r" b="b"/>
            <a:pathLst>
              <a:path w="720" h="1440">
                <a:moveTo>
                  <a:pt x="720" y="0"/>
                </a:moveTo>
                <a:cubicBezTo>
                  <a:pt x="316" y="282"/>
                  <a:pt x="0" y="1018"/>
                  <a:pt x="362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16"/>
          <p:cNvSpPr/>
          <p:nvPr/>
        </p:nvSpPr>
        <p:spPr>
          <a:xfrm>
            <a:off x="11287080" y="6049800"/>
            <a:ext cx="879120" cy="793440"/>
          </a:xfrm>
          <a:custGeom>
            <a:avLst/>
            <a:gdLst/>
            <a:ahLst/>
            <a:cxnLst/>
            <a:rect l="l" t="t" r="r" b="b"/>
            <a:pathLst>
              <a:path w="185" h="167">
                <a:moveTo>
                  <a:pt x="0" y="167"/>
                </a:moveTo>
                <a:cubicBezTo>
                  <a:pt x="63" y="114"/>
                  <a:pt x="125" y="58"/>
                  <a:pt x="185" y="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17"/>
          <p:cNvSpPr/>
          <p:nvPr/>
        </p:nvSpPr>
        <p:spPr>
          <a:xfrm>
            <a:off x="598320" y="0"/>
            <a:ext cx="2717280" cy="6843240"/>
          </a:xfrm>
          <a:custGeom>
            <a:avLst/>
            <a:gdLst/>
            <a:ahLst/>
            <a:cxnLst/>
            <a:rect l="l" t="t" r="r" b="b"/>
            <a:pathLst>
              <a:path w="572" h="1440">
                <a:moveTo>
                  <a:pt x="572" y="0"/>
                </a:moveTo>
                <a:cubicBezTo>
                  <a:pt x="213" y="320"/>
                  <a:pt x="0" y="979"/>
                  <a:pt x="164" y="1440"/>
                </a:cubicBezTo>
              </a:path>
            </a:pathLst>
          </a:custGeom>
          <a:noFill/>
          <a:ln w="12600">
            <a:solidFill>
              <a:schemeClr val="dk1">
                <a:alpha val="20000"/>
              </a:schemeClr>
            </a:solidFill>
            <a:custDash>
              <a:ds d="400000" sp="300000"/>
              <a:ds d="1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18"/>
          <p:cNvSpPr/>
          <p:nvPr/>
        </p:nvSpPr>
        <p:spPr>
          <a:xfrm>
            <a:off x="262080" y="0"/>
            <a:ext cx="2944440" cy="6843240"/>
          </a:xfrm>
          <a:custGeom>
            <a:avLst/>
            <a:gdLst/>
            <a:ahLst/>
            <a:cxnLst/>
            <a:rect l="l" t="t" r="r" b="b"/>
            <a:pathLst>
              <a:path w="620" h="1440">
                <a:moveTo>
                  <a:pt x="620" y="0"/>
                </a:moveTo>
                <a:cubicBezTo>
                  <a:pt x="248" y="325"/>
                  <a:pt x="0" y="960"/>
                  <a:pt x="186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custDash>
              <a:ds d="10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19"/>
          <p:cNvSpPr/>
          <p:nvPr/>
        </p:nvSpPr>
        <p:spPr>
          <a:xfrm>
            <a:off x="-417600" y="0"/>
            <a:ext cx="2403000" cy="6843240"/>
          </a:xfrm>
          <a:custGeom>
            <a:avLst/>
            <a:gdLst/>
            <a:ahLst/>
            <a:cxnLst/>
            <a:rect l="l" t="t" r="r" b="b"/>
            <a:pathLst>
              <a:path w="506" h="1440">
                <a:moveTo>
                  <a:pt x="506" y="0"/>
                </a:moveTo>
                <a:cubicBezTo>
                  <a:pt x="109" y="356"/>
                  <a:pt x="0" y="943"/>
                  <a:pt x="171" y="1440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20"/>
          <p:cNvSpPr/>
          <p:nvPr/>
        </p:nvSpPr>
        <p:spPr>
          <a:xfrm>
            <a:off x="14400" y="9360"/>
            <a:ext cx="1771200" cy="3198600"/>
          </a:xfrm>
          <a:custGeom>
            <a:avLst/>
            <a:gdLst/>
            <a:ahLst/>
            <a:cxnLst/>
            <a:rect l="l" t="t" r="r" b="b"/>
            <a:pathLst>
              <a:path w="373" h="673">
                <a:moveTo>
                  <a:pt x="373" y="0"/>
                </a:moveTo>
                <a:cubicBezTo>
                  <a:pt x="175" y="183"/>
                  <a:pt x="51" y="409"/>
                  <a:pt x="0" y="673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21"/>
          <p:cNvSpPr/>
          <p:nvPr/>
        </p:nvSpPr>
        <p:spPr>
          <a:xfrm>
            <a:off x="4680" y="6016680"/>
            <a:ext cx="213840" cy="826560"/>
          </a:xfrm>
          <a:custGeom>
            <a:avLst/>
            <a:gdLst/>
            <a:ahLst/>
            <a:cxnLst/>
            <a:rect l="l" t="t" r="r" b="b"/>
            <a:pathLst>
              <a:path w="45" h="174">
                <a:moveTo>
                  <a:pt x="0" y="0"/>
                </a:moveTo>
                <a:cubicBezTo>
                  <a:pt x="11" y="59"/>
                  <a:pt x="26" y="118"/>
                  <a:pt x="45" y="174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22"/>
          <p:cNvSpPr/>
          <p:nvPr/>
        </p:nvSpPr>
        <p:spPr>
          <a:xfrm>
            <a:off x="14400" y="0"/>
            <a:ext cx="1561680" cy="2228400"/>
          </a:xfrm>
          <a:custGeom>
            <a:avLst/>
            <a:gdLst/>
            <a:ahLst/>
            <a:cxnLst/>
            <a:rect l="l" t="t" r="r" b="b"/>
            <a:pathLst>
              <a:path w="329" h="469">
                <a:moveTo>
                  <a:pt x="329" y="0"/>
                </a:moveTo>
                <a:cubicBezTo>
                  <a:pt x="189" y="133"/>
                  <a:pt x="69" y="288"/>
                  <a:pt x="0" y="469"/>
                </a:cubicBezTo>
              </a:path>
            </a:pathLst>
          </a:custGeom>
          <a:noFill/>
          <a:ln w="9360">
            <a:solidFill>
              <a:schemeClr val="dk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3"/>
          <p:cNvSpPr/>
          <p:nvPr/>
        </p:nvSpPr>
        <p:spPr>
          <a:xfrm>
            <a:off x="786960" y="1637820"/>
            <a:ext cx="3674160" cy="502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UY" dirty="0"/>
          </a:p>
        </p:txBody>
      </p:sp>
      <p:sp>
        <p:nvSpPr>
          <p:cNvPr id="212" name="CustomShape 24"/>
          <p:cNvSpPr/>
          <p:nvPr/>
        </p:nvSpPr>
        <p:spPr>
          <a:xfrm rot="10800000">
            <a:off x="2798640" y="5169960"/>
            <a:ext cx="315720" cy="2721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25"/>
          <p:cNvSpPr/>
          <p:nvPr/>
        </p:nvSpPr>
        <p:spPr>
          <a:xfrm>
            <a:off x="806400" y="2275560"/>
            <a:ext cx="3668040" cy="2624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TextShape 26"/>
          <p:cNvSpPr txBox="1"/>
          <p:nvPr/>
        </p:nvSpPr>
        <p:spPr>
          <a:xfrm>
            <a:off x="905040" y="2415240"/>
            <a:ext cx="3451320" cy="2399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s-CO" sz="4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Evolución en CTI </a:t>
            </a:r>
            <a:endParaRPr lang="es-CO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5" name="TextShape 27"/>
          <p:cNvSpPr txBox="1"/>
          <p:nvPr/>
        </p:nvSpPr>
        <p:spPr>
          <a:xfrm>
            <a:off x="5042880" y="385200"/>
            <a:ext cx="6641640" cy="6657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>
              <a:lnSpc>
                <a:spcPct val="90000"/>
              </a:lnSpc>
            </a:pPr>
            <a:r>
              <a:rPr lang="es-CO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r>
              <a:rPr lang="es-CO" sz="1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19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</a:p>
          <a:p>
            <a:pPr algn="just">
              <a:lnSpc>
                <a:spcPct val="10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s-CO" sz="1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lang="es-CO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A32EFE89-B919-4328-A2E8-CB49EDF3DC94}"/>
              </a:ext>
            </a:extLst>
          </p:cNvPr>
          <p:cNvSpPr txBox="1"/>
          <p:nvPr/>
        </p:nvSpPr>
        <p:spPr>
          <a:xfrm>
            <a:off x="5184360" y="1608660"/>
            <a:ext cx="5919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200" dirty="0"/>
              <a:t>Permanece 24 horas monitorizado en CTI y luego pasa 12 horas en cuidados intermedios.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200" dirty="0"/>
              <a:t>Reitera episodio de disconfort torácico no se describe asociación a otros síntomas.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200" dirty="0"/>
              <a:t>Realizan electrocardiograma sin evidencia de taquiarritmia ni isquemia.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200" dirty="0"/>
              <a:t>Ecocardiograma: Fracción de eyección ventrículo izquierdo normal, no signos de hipertensión pulmonar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200" dirty="0"/>
              <a:t>Troponina menor a 0,5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200" dirty="0"/>
              <a:t>EF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7673505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3632</TotalTime>
  <Words>961</Words>
  <Application>Microsoft Office PowerPoint</Application>
  <PresentationFormat>Panorámica</PresentationFormat>
  <Paragraphs>293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DejaVu Sans</vt:lpstr>
      <vt:lpstr>Nunito</vt:lpstr>
      <vt:lpstr>Symbol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PLANTEOS:</vt:lpstr>
      <vt:lpstr>Presentación de PowerPoint</vt:lpstr>
      <vt:lpstr>Presentación de PowerPoint</vt:lpstr>
      <vt:lpstr>Presentación de PowerPoint</vt:lpstr>
      <vt:lpstr>En suma:</vt:lpstr>
      <vt:lpstr>Presentación de PowerPoint</vt:lpstr>
      <vt:lpstr>Conducta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Introducción</vt:lpstr>
      <vt:lpstr>Epidemiología</vt:lpstr>
      <vt:lpstr>Características electrocardiográficas</vt:lpstr>
      <vt:lpstr>IMPORTANTE</vt:lpstr>
      <vt:lpstr>Presentación de PowerPoint</vt:lpstr>
      <vt:lpstr>Presentación de PowerPoint</vt:lpstr>
      <vt:lpstr>Tratamiento crónico</vt:lpstr>
      <vt:lpstr>Ablación de la vía accesoria</vt:lpstr>
      <vt:lpstr>Presentación de PowerPoint</vt:lpstr>
      <vt:lpstr>Bibliografía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</dc:title>
  <dc:subject/>
  <dc:creator>Ana Maria Parra Celis</dc:creator>
  <dc:description/>
  <cp:lastModifiedBy>HP</cp:lastModifiedBy>
  <cp:revision>79</cp:revision>
  <dcterms:created xsi:type="dcterms:W3CDTF">2020-04-11T21:44:34Z</dcterms:created>
  <dcterms:modified xsi:type="dcterms:W3CDTF">2022-04-29T15:07:05Z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